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  <p:sldMasterId id="2147483753" r:id="rId2"/>
  </p:sldMasterIdLst>
  <p:notesMasterIdLst>
    <p:notesMasterId r:id="rId42"/>
  </p:notesMasterIdLst>
  <p:handoutMasterIdLst>
    <p:handoutMasterId r:id="rId43"/>
  </p:handoutMasterIdLst>
  <p:sldIdLst>
    <p:sldId id="324" r:id="rId3"/>
    <p:sldId id="388" r:id="rId4"/>
    <p:sldId id="430" r:id="rId5"/>
    <p:sldId id="327" r:id="rId6"/>
    <p:sldId id="389" r:id="rId7"/>
    <p:sldId id="329" r:id="rId8"/>
    <p:sldId id="414" r:id="rId9"/>
    <p:sldId id="397" r:id="rId10"/>
    <p:sldId id="407" r:id="rId11"/>
    <p:sldId id="408" r:id="rId12"/>
    <p:sldId id="409" r:id="rId13"/>
    <p:sldId id="410" r:id="rId14"/>
    <p:sldId id="406" r:id="rId15"/>
    <p:sldId id="391" r:id="rId16"/>
    <p:sldId id="415" r:id="rId17"/>
    <p:sldId id="421" r:id="rId18"/>
    <p:sldId id="417" r:id="rId19"/>
    <p:sldId id="418" r:id="rId20"/>
    <p:sldId id="433" r:id="rId21"/>
    <p:sldId id="368" r:id="rId22"/>
    <p:sldId id="419" r:id="rId23"/>
    <p:sldId id="393" r:id="rId24"/>
    <p:sldId id="345" r:id="rId25"/>
    <p:sldId id="422" r:id="rId26"/>
    <p:sldId id="423" r:id="rId27"/>
    <p:sldId id="394" r:id="rId28"/>
    <p:sldId id="361" r:id="rId29"/>
    <p:sldId id="427" r:id="rId30"/>
    <p:sldId id="432" r:id="rId31"/>
    <p:sldId id="395" r:id="rId32"/>
    <p:sldId id="382" r:id="rId33"/>
    <p:sldId id="383" r:id="rId34"/>
    <p:sldId id="384" r:id="rId35"/>
    <p:sldId id="385" r:id="rId36"/>
    <p:sldId id="390" r:id="rId37"/>
    <p:sldId id="424" r:id="rId38"/>
    <p:sldId id="431" r:id="rId39"/>
    <p:sldId id="322" r:id="rId40"/>
    <p:sldId id="323" r:id="rId41"/>
  </p:sldIdLst>
  <p:sldSz cx="12188825" cy="6858000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21D7DE-392A-4BF1-B986-60CD0C4133B0}">
          <p14:sldIdLst>
            <p14:sldId id="324"/>
            <p14:sldId id="388"/>
            <p14:sldId id="430"/>
            <p14:sldId id="327"/>
            <p14:sldId id="389"/>
            <p14:sldId id="329"/>
          </p14:sldIdLst>
        </p14:section>
        <p14:section name="Agents" id="{F9878EF7-3E50-4593-97A3-31470ABDEDE0}">
          <p14:sldIdLst>
            <p14:sldId id="414"/>
            <p14:sldId id="397"/>
            <p14:sldId id="407"/>
            <p14:sldId id="408"/>
            <p14:sldId id="409"/>
            <p14:sldId id="410"/>
            <p14:sldId id="406"/>
            <p14:sldId id="391"/>
          </p14:sldIdLst>
        </p14:section>
        <p14:section name="Storage API" id="{5376D9E3-4F20-44CE-A653-AA84628DEC2C}">
          <p14:sldIdLst>
            <p14:sldId id="415"/>
            <p14:sldId id="421"/>
            <p14:sldId id="417"/>
            <p14:sldId id="418"/>
            <p14:sldId id="433"/>
          </p14:sldIdLst>
        </p14:section>
        <p14:section name="Object Storage" id="{D116489C-3A8F-49A6-9158-52682DDF75E2}">
          <p14:sldIdLst>
            <p14:sldId id="368"/>
            <p14:sldId id="419"/>
            <p14:sldId id="393"/>
          </p14:sldIdLst>
        </p14:section>
        <p14:section name="NAS Support" id="{350DA042-A0B5-4652-9DF1-7D0F5D9EB404}">
          <p14:sldIdLst>
            <p14:sldId id="345"/>
            <p14:sldId id="422"/>
            <p14:sldId id="423"/>
            <p14:sldId id="394"/>
          </p14:sldIdLst>
        </p14:section>
        <p14:section name="CDP" id="{16C69B66-74EA-4FB1-A268-934AC8A7CE8B}">
          <p14:sldIdLst>
            <p14:sldId id="361"/>
            <p14:sldId id="427"/>
            <p14:sldId id="432"/>
            <p14:sldId id="395"/>
          </p14:sldIdLst>
        </p14:section>
        <p14:section name="Other" id="{B156AEC5-42F0-4123-BD04-4EB5357EC727}">
          <p14:sldIdLst>
            <p14:sldId id="382"/>
            <p14:sldId id="383"/>
            <p14:sldId id="384"/>
            <p14:sldId id="385"/>
            <p14:sldId id="390"/>
            <p14:sldId id="424"/>
            <p14:sldId id="43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3839">
          <p15:clr>
            <a:srgbClr val="A4A3A4"/>
          </p15:clr>
        </p15:guide>
        <p15:guide id="5" pos="384">
          <p15:clr>
            <a:srgbClr val="A4A3A4"/>
          </p15:clr>
        </p15:guide>
        <p15:guide id="6" pos="7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36"/>
    <a:srgbClr val="005F4B"/>
    <a:srgbClr val="0095D3"/>
    <a:srgbClr val="34BEBA"/>
    <a:srgbClr val="E3B20E"/>
    <a:srgbClr val="804E9E"/>
    <a:srgbClr val="9A20E2"/>
    <a:srgbClr val="00BEBE"/>
    <a:srgbClr val="DBA828"/>
    <a:srgbClr val="E7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9631B5-78F2-41C9-869B-9F39066F8104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42" autoAdjust="0"/>
  </p:normalViewPr>
  <p:slideViewPr>
    <p:cSldViewPr snapToGrid="0">
      <p:cViewPr varScale="1">
        <p:scale>
          <a:sx n="101" d="100"/>
          <a:sy n="101" d="100"/>
        </p:scale>
        <p:origin x="396" y="114"/>
      </p:cViewPr>
      <p:guideLst>
        <p:guide orient="horz" pos="2160"/>
        <p:guide orient="horz" pos="864"/>
        <p:guide orient="horz" pos="3792"/>
        <p:guide pos="3839"/>
        <p:guide pos="384"/>
        <p:guide pos="72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189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09600"/>
            <a:ext cx="5280025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0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Rick: VBR 9.5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Update 3: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UI brings the concept of “inventory”, showing both virtual environments (vSphere,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Hyper-V)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protected computers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(physical, cloud)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iscovery types: individual computer, AD objects (with exclusion filters like exclude VMs), CSV file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discovered group (pre-built): any manually configured agent, pointed to VBR repository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 here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add a container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 is like a once add and it stays. like computer or DNS[1:10] dynamic is adding like a container[1:10] and its refreshed based on the schedule[1:10] so any time smth new gets added its automatically protect[1:10] like adding a vm to a job vs a folder[1:11] once versus recurring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4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Danny -</a:t>
            </a:r>
            <a:r>
              <a:rPr lang="en-US" baseline="0" dirty="0"/>
              <a:t> </a:t>
            </a:r>
            <a:r>
              <a:rPr lang="en-US" dirty="0"/>
              <a:t>VBR targets physical machines and installs on them only a data mover. There’s no Agent UI, nor Agent DB</a:t>
            </a:r>
          </a:p>
          <a:p>
            <a:endParaRPr lang="en-US" dirty="0"/>
          </a:p>
          <a:p>
            <a:r>
              <a:rPr lang="en-US" dirty="0"/>
              <a:t>With this mode</a:t>
            </a:r>
            <a:r>
              <a:rPr lang="en-US" baseline="0" dirty="0"/>
              <a:t> </a:t>
            </a:r>
            <a:r>
              <a:rPr lang="en-US" dirty="0"/>
              <a:t>users get experience similar to what they</a:t>
            </a:r>
            <a:r>
              <a:rPr lang="en-US" baseline="0" dirty="0"/>
              <a:t> already acquainted with</a:t>
            </a:r>
            <a:r>
              <a:rPr lang="en-US" dirty="0"/>
              <a:t>. VBR is a central backup hub, it schedules and executes backup operations.</a:t>
            </a:r>
          </a:p>
          <a:p>
            <a:r>
              <a:rPr lang="en-US" dirty="0"/>
              <a:t>Managed</a:t>
            </a:r>
            <a:r>
              <a:rPr lang="en-US" baseline="0" dirty="0"/>
              <a:t> mode is</a:t>
            </a:r>
            <a:r>
              <a:rPr lang="en-US" dirty="0"/>
              <a:t> recommended for workloads,</a:t>
            </a:r>
            <a:r>
              <a:rPr lang="en-US" baseline="0" dirty="0"/>
              <a:t> working </a:t>
            </a:r>
            <a:r>
              <a:rPr lang="en-US" dirty="0"/>
              <a:t>24/7 at the same data center.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1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Danny - VBR targets physical machines and installs on them a full Agent component. Local users can operate with Agent UI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Agents</a:t>
            </a:r>
            <a:r>
              <a:rPr lang="en-US" baseline="0" dirty="0"/>
              <a:t> operate independently. Whenever, the device reaches corporate network, VBR updates local Agents with new settings/configuration and backups are transferred to the main backup repository.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2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Rick:  Veeam Availability Suite v10 delivers reduced management complexity and improved usability through the direct integration of agent management into the Veeam Backup &amp; Replication console. Direct integration with Veeam Agent for Linux and Veeam Agent for Windows will allow users to manage backup and replication functionality for both virtual and physical infrastructures through a single console. Built-in full agent management provides users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to deliver centralized deployment and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single pane of glass to see all backups and restores in one console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failover cluster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06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Danny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 Availability and improve recovery time and point objectives (RTPO™) through primary storage integrations with leading storage providers through a universal plug-in framework enabling select partners to build integrations with Veeam Backup &amp; Replication. New integrated storage solutions based on the API include IBM Spectrum Virtualize (IBM SAN Volume Controller (SVC) and the IBM Storwize family), Lenovo Storage V Series and INFINIDAT.</a:t>
            </a:r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47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Danny Not really universal.</a:t>
            </a:r>
          </a:p>
          <a:p>
            <a:endParaRPr lang="en-US" sz="900" dirty="0"/>
          </a:p>
          <a:p>
            <a:r>
              <a:rPr lang="en-US" sz="900" dirty="0"/>
              <a:t>QA in all situations done by Veeam.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44F6-1F44-484E-96B6-CAB23FCB3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184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69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314A2-6B18-4390-BFF6-896EDD905E5B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3963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0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Danny do slide </a:t>
            </a:r>
            <a:r>
              <a:rPr lang="en-US" dirty="0" err="1"/>
              <a:t>exclusviely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0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danny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74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595959"/>
                </a:solidFill>
                <a:latin typeface="Arial"/>
              </a:rPr>
              <a:t>Danny </a:t>
            </a:r>
          </a:p>
          <a:p>
            <a:pPr marL="0" indent="0" algn="l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595959"/>
                </a:solidFill>
                <a:latin typeface="Arial"/>
              </a:rPr>
              <a:t>Archival tier</a:t>
            </a:r>
            <a:r>
              <a:rPr lang="en-US" sz="1200" baseline="0" dirty="0">
                <a:solidFill>
                  <a:srgbClr val="595959"/>
                </a:solidFill>
                <a:latin typeface="Arial"/>
              </a:rPr>
              <a:t> is a s</a:t>
            </a:r>
            <a:r>
              <a:rPr lang="en-US" dirty="0"/>
              <a:t>torage agnostic (any Target, any Media) and longer-term purposed archive of backup files</a:t>
            </a:r>
          </a:p>
          <a:p>
            <a:endParaRPr lang="en-US" dirty="0"/>
          </a:p>
          <a:p>
            <a:r>
              <a:rPr lang="en-US" dirty="0"/>
              <a:t>Key functionality: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Oldest backups will be moved to the archive tier automatically </a:t>
            </a:r>
            <a:endParaRPr lang="en-GB" sz="2000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Compliance is maintained according with a retention policy </a:t>
            </a:r>
            <a:endParaRPr lang="en-GB" sz="2000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Policy based driven Archive:</a:t>
            </a:r>
            <a:r>
              <a:rPr lang="en-GB" baseline="0" dirty="0"/>
              <a:t> “m</a:t>
            </a:r>
            <a:r>
              <a:rPr lang="en-GB" dirty="0"/>
              <a:t>ove backup files older than X days” or “copy backup files when they are created”,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ABDE1-0920-AB49-8575-7BA25264794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58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6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Danny Maintain Availability through the expansion of Veeam’s protected data footprint with file-level backup support for Network Attached Storage (NAS) for SMB and NFS shares. Support includes scalable SMB/NFS backups, flexible data protection through short and long-term retention policies and out-of-place restore to easily restore SMB/NFS files to any target.</a:t>
            </a:r>
            <a:endParaRPr lang="en-US" sz="9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25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9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Rick | Proximity</a:t>
            </a:r>
            <a:r>
              <a:rPr lang="en-US" baseline="0" dirty="0"/>
              <a:t> logic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Supporting NAS, SMB, NFS</a:t>
            </a:r>
            <a:r>
              <a:rPr lang="en-US" baseline="0" dirty="0"/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already have a solid NFS client</a:t>
            </a:r>
            <a:r>
              <a:rPr lang="en-US" baseline="0" dirty="0"/>
              <a:t>)</a:t>
            </a:r>
            <a:r>
              <a:rPr lang="en-US" dirty="0"/>
              <a:t>, local folder backups</a:t>
            </a:r>
            <a:br>
              <a:rPr lang="en-US" dirty="0"/>
            </a:br>
            <a:r>
              <a:rPr lang="en-US" dirty="0"/>
              <a:t>Cache repository contains metadata of last known state of the share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SMB scale - adding more file-proxy roles (yet another role),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 SMB clients pulling the data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purposely create fragmentation to fight worse fragmentation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(put files into containers 64k, 32k, etc to have a control over chunks and fragmentation)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noSQL DB of our own development, sort of transaction log, keeping records of metadata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CBT happens on a file level,</a:t>
            </a:r>
            <a:r>
              <a:rPr lang="en-US" baseline="0" dirty="0"/>
              <a:t> not a block level,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55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54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Danny:  Preserve critical data during a disaster and ensure the Availability of tier-1 VMs with VMware-certified continuous data protection to reduce RPOs from minutes to seconds, as well as leverage VMware’s VAIO framework to reliably intercept and redirect VM I/O to the replica without a need to create standard VM snapshots.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34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Danny: Learn more about generic CDP - https://en.wikipedia.org/wiki/Continuous_data_protection</a:t>
            </a:r>
          </a:p>
          <a:p>
            <a:r>
              <a:rPr lang="en-US" dirty="0"/>
              <a:t>Learn more about VAIO - https://code.vmware.com/programs/vsphere-apis-for-io-filtering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98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Rick:</a:t>
            </a:r>
            <a:r>
              <a:rPr lang="en-US" baseline="0" dirty="0"/>
              <a:t>  </a:t>
            </a:r>
            <a:r>
              <a:rPr lang="en-US" dirty="0"/>
              <a:t>Veeam CDP is designed differently</a:t>
            </a:r>
            <a:r>
              <a:rPr lang="en-US" baseline="0" dirty="0"/>
              <a:t>, comparing to existing Replication Job. It bring a n</a:t>
            </a:r>
            <a:r>
              <a:rPr lang="en-US" dirty="0"/>
              <a:t>ew JOB type</a:t>
            </a:r>
            <a:r>
              <a:rPr lang="en-US" baseline="0" dirty="0"/>
              <a:t> – “</a:t>
            </a:r>
            <a:r>
              <a:rPr lang="en-US" dirty="0"/>
              <a:t>CDP policy” (technically it’s not</a:t>
            </a:r>
            <a:r>
              <a:rPr lang="en-US" baseline="0" dirty="0"/>
              <a:t> a Job, it goes with </a:t>
            </a:r>
            <a:r>
              <a:rPr lang="en-US" dirty="0"/>
              <a:t>very different approach).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</a:t>
            </a:r>
            <a:r>
              <a:rPr lang="en-US" baseline="0" dirty="0"/>
              <a:t> configure: </a:t>
            </a:r>
            <a:r>
              <a:rPr lang="en-US" dirty="0"/>
              <a:t>install CDP filter to vCenter (cluster) when adding vCenter to VBR configuration (filter maintains I/O journal)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CDP proxy with cache: either VM or physical computer with cache storage to accommodate replication traffic and prevent lags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Recommended for SMB companies: running CDP proxy on the same host, so CDP traffic goes to it through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VMbus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Recommended for Enterprise: using a dedicated NIC and offload traffic and loads from production to another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Long-term retention is achieved by using delta disks (255 max) instead of 28-32 VM snapshots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Applicable for: vSphere Standard edition and above, (VAIO using SPBM, no Essentials)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3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Danny And we are here to help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37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21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34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Danny and then Rick.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39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Danny and then Rick.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31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Danny and then Rick.</a:t>
            </a:r>
            <a:r>
              <a:rPr lang="en-US" sz="900" baseline="0" dirty="0"/>
              <a:t> 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providers can help tenants minimize costs and reduce recovery times during a disaster with new Disaster Recovery as a Service (DRaaS) enhancements including vCloud Director integration for Veeam Cloud Connect Replication and Tape as a Service (TaaS) for Veeam Cloud Connect Backups.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71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Danny</a:t>
            </a:r>
            <a:r>
              <a:rPr lang="en-US" baseline="0" dirty="0"/>
              <a:t> – then rick, mention </a:t>
            </a:r>
            <a:r>
              <a:rPr lang="en-US" baseline="0" dirty="0" err="1"/>
              <a:t>Vmware</a:t>
            </a:r>
            <a:r>
              <a:rPr lang="en-US" baseline="0" dirty="0"/>
              <a:t> Cloud on AWS; Drive to our booth.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35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Rick:  Mention paper on encryption.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2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Rick:</a:t>
            </a:r>
            <a:r>
              <a:rPr lang="en-US" baseline="0" dirty="0"/>
              <a:t>  </a:t>
            </a:r>
            <a:r>
              <a:rPr lang="en-US" dirty="0"/>
              <a:t>Veeam enables any business to deliver the Digital Life experience users expect with Veeam Availability Suite for the ‘Always on Cloud’. The Suite provides: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dirty="0"/>
              <a:t>Non-Stop Business Continuity </a:t>
            </a:r>
            <a:endParaRPr lang="en-US" dirty="0"/>
          </a:p>
          <a:p>
            <a:pPr lvl="0"/>
            <a:r>
              <a:rPr lang="en-US" b="1" dirty="0"/>
              <a:t>Digital Transformation Agility </a:t>
            </a:r>
            <a:endParaRPr lang="en-US" dirty="0"/>
          </a:p>
          <a:p>
            <a:pPr lvl="0"/>
            <a:r>
              <a:rPr lang="en-US" b="1" dirty="0"/>
              <a:t>Analytics and Visibility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As enterprises move to the Cloud, Veeam ensures Availability of services, applications and data in Multi-Cloud and Hybrid-Cloud environments.</a:t>
            </a:r>
          </a:p>
          <a:p>
            <a:r>
              <a:rPr lang="en-US" b="1" dirty="0"/>
              <a:t> </a:t>
            </a:r>
            <a:endParaRPr lang="en-US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7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Danny:   NEW Veeam Availability Suite v10 drives business continuity and agility to new levels: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Keep your business running with recovery SLAs of seconds with the ‘Always On Cloud’ Availability Platform, including physical servers and Network Attached Storage (NAS)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Increase ease of use via Cross-Cloud Data Management of any workload: virtual, physical or cloud on any infrastructure: private, public, managed or SaaS in Multi-Cloud and Hybrid Cloud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Decrease costs while freeing up expensive primary backup storage through object storage support and policy-driven data management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9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0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3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Rick:  VBR 9.5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Update 3: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UI brings the concept of “inventory”, showing both virtual environments (vSphere,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Hyper-V)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protected computers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(physical, cloud)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iscovery types: individual computer, AD objects (with exclusion filters like exclude VMs), CSV file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discovered group (pre-built): any manually configured agent, pointed to VBR repository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 here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like add it and it stays (but computer or DNS name)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static is like a once add and it stays. like computer or DNS[1:10] dynamic is adding like a container[1:10] and its refreshed based on the schedule[1:10] so any time smth new gets added its automatically protect[1:10] like adding a vm to a job vs a folder[1:11] once versus recurring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VBR UI brings the concept of “inventory”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showing both virtual environments (vSphere,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Hyper-V)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protected computers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(physical, cloud) at the same place  – inventory tab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Protection</a:t>
            </a:r>
            <a:r>
              <a:rPr lang="en-US" sz="1200" baseline="0" dirty="0"/>
              <a:t> group types: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Single Hosts - IP / DNS Name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Active Directory Items - Domain, OU, Groups, Computers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.</a:t>
            </a:r>
            <a:r>
              <a:rPr lang="en-US" sz="1200" dirty="0"/>
              <a:t>CSV file</a:t>
            </a:r>
            <a:r>
              <a:rPr lang="en-US" sz="1200" baseline="0" dirty="0"/>
              <a:t> - </a:t>
            </a:r>
            <a:r>
              <a:rPr lang="en-US" sz="1200" dirty="0"/>
              <a:t>list of computers (Linux</a:t>
            </a:r>
            <a:r>
              <a:rPr lang="en-US" sz="1200" baseline="0" dirty="0"/>
              <a:t> shop)</a:t>
            </a:r>
            <a:endParaRPr lang="en-US" sz="1200" dirty="0"/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process: VBR server discovers company infrastructure using the specified way and combines desired physical workloads into the same protection group. 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resenter Nam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164" y="5038513"/>
            <a:ext cx="5329412" cy="744123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875" y="1206372"/>
            <a:ext cx="3656648" cy="338328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 baseline="0">
                <a:solidFill>
                  <a:srgbClr val="0095D3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SESSION ID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4163" y="5901090"/>
            <a:ext cx="3408167" cy="492737"/>
          </a:xfrm>
          <a:noFill/>
        </p:spPr>
        <p:txBody>
          <a:bodyPr wrap="none"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lang="en-US" sz="1400" b="1" baseline="0" dirty="0" smtClean="0">
                <a:solidFill>
                  <a:srgbClr val="0095D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#</a:t>
            </a:r>
            <a:r>
              <a:rPr lang="en-US" err="1"/>
              <a:t>VMworld</a:t>
            </a:r>
            <a:r>
              <a:rPr lang="en-US"/>
              <a:t>   #</a:t>
            </a:r>
            <a:r>
              <a:rPr lang="en-US" err="1"/>
              <a:t>SessionID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9875" y="1643773"/>
            <a:ext cx="5343701" cy="3276286"/>
          </a:xfrm>
        </p:spPr>
        <p:txBody>
          <a:bodyPr anchor="t"/>
          <a:lstStyle>
            <a:lvl1pPr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457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28035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585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" y="840"/>
            <a:ext cx="12185415" cy="685632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5" y="2930403"/>
            <a:ext cx="11228440" cy="110799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98" i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59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rvey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1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_sessions 1-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6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" y="840"/>
            <a:ext cx="12185415" cy="685632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5" y="2930403"/>
            <a:ext cx="11228440" cy="110799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98" i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8805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902811"/>
          </a:xfrm>
        </p:spPr>
        <p:txBody>
          <a:bodyPr/>
          <a:lstStyle>
            <a:lvl1pPr>
              <a:lnSpc>
                <a:spcPct val="100000"/>
              </a:lnSpc>
              <a:defRPr spc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1"/>
            <a:ext cx="11149013" cy="4957531"/>
          </a:xfrm>
        </p:spPr>
        <p:txBody>
          <a:bodyPr>
            <a:noAutofit/>
          </a:bodyPr>
          <a:lstStyle>
            <a:lvl1pPr marL="0" marR="0" indent="0" algn="l" defTabSz="914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199" spc="0" baseline="0">
                <a:latin typeface="+mn-lt"/>
              </a:defRPr>
            </a:lvl1pPr>
            <a:lvl2pPr marL="355484" marR="0" indent="-355484" algn="l" defTabSz="914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 pitchFamily="34" charset="0"/>
              <a:buChar char="•"/>
              <a:tabLst/>
              <a:defRPr sz="2666" spc="0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1999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marL="0" marR="0" lvl="0" indent="0" algn="l" defTabSz="91443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55484" marR="0" lvl="1" indent="-355484" algn="l" defTabSz="91443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76551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8032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902811"/>
          </a:xfrm>
        </p:spPr>
        <p:txBody>
          <a:bodyPr/>
          <a:lstStyle>
            <a:lvl1pPr>
              <a:lnSpc>
                <a:spcPct val="100000"/>
              </a:lnSpc>
              <a:defRPr spc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1"/>
            <a:ext cx="11149013" cy="4957531"/>
          </a:xfrm>
        </p:spPr>
        <p:txBody>
          <a:bodyPr>
            <a:noAutofit/>
          </a:bodyPr>
          <a:lstStyle>
            <a:lvl1pPr marL="0" marR="0" indent="0" algn="l" defTabSz="914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199" spc="0" baseline="0">
                <a:latin typeface="+mn-lt"/>
              </a:defRPr>
            </a:lvl1pPr>
            <a:lvl2pPr marL="355484" marR="0" indent="-355484" algn="l" defTabSz="914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 pitchFamily="34" charset="0"/>
              <a:buChar char="•"/>
              <a:tabLst/>
              <a:defRPr sz="2666" spc="0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1999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marL="0" marR="0" lvl="0" indent="0" algn="l" defTabSz="91443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55484" marR="0" lvl="1" indent="-355484" algn="l" defTabSz="91443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04097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18450" y="1447799"/>
            <a:ext cx="11149812" cy="495753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97225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49" y="1447799"/>
            <a:ext cx="5479978" cy="505354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190400" y="1447799"/>
            <a:ext cx="5477862" cy="505354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10678159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212" y="5408767"/>
            <a:ext cx="1979613" cy="1454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30200"/>
            <a:ext cx="10969943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71600"/>
            <a:ext cx="10969943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7326" y="6464301"/>
            <a:ext cx="450733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615496" y="6376991"/>
            <a:ext cx="1293867" cy="242475"/>
            <a:chOff x="-16" y="4944"/>
            <a:chExt cx="3223" cy="604"/>
          </a:xfrm>
          <a:solidFill>
            <a:schemeClr val="tx1"/>
          </a:solidFill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098" y="5116"/>
              <a:ext cx="612" cy="429"/>
            </a:xfrm>
            <a:custGeom>
              <a:avLst/>
              <a:gdLst>
                <a:gd name="T0" fmla="*/ 943 w 993"/>
                <a:gd name="T1" fmla="*/ 0 h 694"/>
                <a:gd name="T2" fmla="*/ 894 w 993"/>
                <a:gd name="T3" fmla="*/ 39 h 694"/>
                <a:gd name="T4" fmla="*/ 721 w 993"/>
                <a:gd name="T5" fmla="*/ 550 h 694"/>
                <a:gd name="T6" fmla="*/ 551 w 993"/>
                <a:gd name="T7" fmla="*/ 40 h 694"/>
                <a:gd name="T8" fmla="*/ 499 w 993"/>
                <a:gd name="T9" fmla="*/ 0 h 694"/>
                <a:gd name="T10" fmla="*/ 494 w 993"/>
                <a:gd name="T11" fmla="*/ 0 h 694"/>
                <a:gd name="T12" fmla="*/ 444 w 993"/>
                <a:gd name="T13" fmla="*/ 40 h 694"/>
                <a:gd name="T14" fmla="*/ 272 w 993"/>
                <a:gd name="T15" fmla="*/ 550 h 694"/>
                <a:gd name="T16" fmla="*/ 102 w 993"/>
                <a:gd name="T17" fmla="*/ 42 h 694"/>
                <a:gd name="T18" fmla="*/ 51 w 993"/>
                <a:gd name="T19" fmla="*/ 0 h 694"/>
                <a:gd name="T20" fmla="*/ 0 w 993"/>
                <a:gd name="T21" fmla="*/ 48 h 694"/>
                <a:gd name="T22" fmla="*/ 6 w 993"/>
                <a:gd name="T23" fmla="*/ 76 h 694"/>
                <a:gd name="T24" fmla="*/ 212 w 993"/>
                <a:gd name="T25" fmla="*/ 648 h 694"/>
                <a:gd name="T26" fmla="*/ 268 w 993"/>
                <a:gd name="T27" fmla="*/ 694 h 694"/>
                <a:gd name="T28" fmla="*/ 271 w 993"/>
                <a:gd name="T29" fmla="*/ 694 h 694"/>
                <a:gd name="T30" fmla="*/ 326 w 993"/>
                <a:gd name="T31" fmla="*/ 648 h 694"/>
                <a:gd name="T32" fmla="*/ 496 w 993"/>
                <a:gd name="T33" fmla="*/ 154 h 694"/>
                <a:gd name="T34" fmla="*/ 665 w 993"/>
                <a:gd name="T35" fmla="*/ 648 h 694"/>
                <a:gd name="T36" fmla="*/ 720 w 993"/>
                <a:gd name="T37" fmla="*/ 694 h 694"/>
                <a:gd name="T38" fmla="*/ 724 w 993"/>
                <a:gd name="T39" fmla="*/ 694 h 694"/>
                <a:gd name="T40" fmla="*/ 779 w 993"/>
                <a:gd name="T41" fmla="*/ 648 h 694"/>
                <a:gd name="T42" fmla="*/ 986 w 993"/>
                <a:gd name="T43" fmla="*/ 74 h 694"/>
                <a:gd name="T44" fmla="*/ 993 w 993"/>
                <a:gd name="T45" fmla="*/ 47 h 694"/>
                <a:gd name="T46" fmla="*/ 943 w 993"/>
                <a:gd name="T4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3" h="694">
                  <a:moveTo>
                    <a:pt x="943" y="0"/>
                  </a:moveTo>
                  <a:cubicBezTo>
                    <a:pt x="915" y="0"/>
                    <a:pt x="901" y="18"/>
                    <a:pt x="894" y="39"/>
                  </a:cubicBezTo>
                  <a:cubicBezTo>
                    <a:pt x="721" y="550"/>
                    <a:pt x="721" y="550"/>
                    <a:pt x="721" y="550"/>
                  </a:cubicBezTo>
                  <a:cubicBezTo>
                    <a:pt x="551" y="40"/>
                    <a:pt x="551" y="40"/>
                    <a:pt x="551" y="40"/>
                  </a:cubicBezTo>
                  <a:cubicBezTo>
                    <a:pt x="543" y="17"/>
                    <a:pt x="526" y="0"/>
                    <a:pt x="499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467" y="0"/>
                    <a:pt x="452" y="17"/>
                    <a:pt x="444" y="40"/>
                  </a:cubicBezTo>
                  <a:cubicBezTo>
                    <a:pt x="272" y="550"/>
                    <a:pt x="272" y="550"/>
                    <a:pt x="272" y="55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4" y="17"/>
                    <a:pt x="77" y="0"/>
                    <a:pt x="51" y="0"/>
                  </a:cubicBezTo>
                  <a:cubicBezTo>
                    <a:pt x="21" y="0"/>
                    <a:pt x="0" y="23"/>
                    <a:pt x="0" y="48"/>
                  </a:cubicBezTo>
                  <a:cubicBezTo>
                    <a:pt x="0" y="57"/>
                    <a:pt x="4" y="68"/>
                    <a:pt x="6" y="76"/>
                  </a:cubicBezTo>
                  <a:cubicBezTo>
                    <a:pt x="212" y="648"/>
                    <a:pt x="212" y="648"/>
                    <a:pt x="212" y="648"/>
                  </a:cubicBezTo>
                  <a:cubicBezTo>
                    <a:pt x="222" y="678"/>
                    <a:pt x="243" y="694"/>
                    <a:pt x="268" y="694"/>
                  </a:cubicBezTo>
                  <a:cubicBezTo>
                    <a:pt x="271" y="694"/>
                    <a:pt x="271" y="694"/>
                    <a:pt x="271" y="694"/>
                  </a:cubicBezTo>
                  <a:cubicBezTo>
                    <a:pt x="297" y="694"/>
                    <a:pt x="317" y="678"/>
                    <a:pt x="326" y="648"/>
                  </a:cubicBezTo>
                  <a:cubicBezTo>
                    <a:pt x="496" y="154"/>
                    <a:pt x="496" y="154"/>
                    <a:pt x="496" y="154"/>
                  </a:cubicBezTo>
                  <a:cubicBezTo>
                    <a:pt x="665" y="648"/>
                    <a:pt x="665" y="648"/>
                    <a:pt x="665" y="648"/>
                  </a:cubicBezTo>
                  <a:cubicBezTo>
                    <a:pt x="674" y="678"/>
                    <a:pt x="694" y="694"/>
                    <a:pt x="720" y="694"/>
                  </a:cubicBezTo>
                  <a:cubicBezTo>
                    <a:pt x="724" y="694"/>
                    <a:pt x="724" y="694"/>
                    <a:pt x="724" y="694"/>
                  </a:cubicBezTo>
                  <a:cubicBezTo>
                    <a:pt x="748" y="694"/>
                    <a:pt x="769" y="678"/>
                    <a:pt x="779" y="648"/>
                  </a:cubicBezTo>
                  <a:cubicBezTo>
                    <a:pt x="986" y="74"/>
                    <a:pt x="986" y="74"/>
                    <a:pt x="986" y="74"/>
                  </a:cubicBezTo>
                  <a:cubicBezTo>
                    <a:pt x="989" y="67"/>
                    <a:pt x="993" y="56"/>
                    <a:pt x="993" y="47"/>
                  </a:cubicBezTo>
                  <a:cubicBezTo>
                    <a:pt x="993" y="22"/>
                    <a:pt x="972" y="0"/>
                    <a:pt x="9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1720" y="5111"/>
              <a:ext cx="417" cy="437"/>
            </a:xfrm>
            <a:custGeom>
              <a:avLst/>
              <a:gdLst>
                <a:gd name="T0" fmla="*/ 340 w 678"/>
                <a:gd name="T1" fmla="*/ 0 h 707"/>
                <a:gd name="T2" fmla="*/ 0 w 678"/>
                <a:gd name="T3" fmla="*/ 354 h 707"/>
                <a:gd name="T4" fmla="*/ 0 w 678"/>
                <a:gd name="T5" fmla="*/ 356 h 707"/>
                <a:gd name="T6" fmla="*/ 337 w 678"/>
                <a:gd name="T7" fmla="*/ 707 h 707"/>
                <a:gd name="T8" fmla="*/ 678 w 678"/>
                <a:gd name="T9" fmla="*/ 354 h 707"/>
                <a:gd name="T10" fmla="*/ 678 w 678"/>
                <a:gd name="T11" fmla="*/ 351 h 707"/>
                <a:gd name="T12" fmla="*/ 340 w 678"/>
                <a:gd name="T13" fmla="*/ 0 h 707"/>
                <a:gd name="T14" fmla="*/ 575 w 678"/>
                <a:gd name="T15" fmla="*/ 356 h 707"/>
                <a:gd name="T16" fmla="*/ 340 w 678"/>
                <a:gd name="T17" fmla="*/ 631 h 707"/>
                <a:gd name="T18" fmla="*/ 103 w 678"/>
                <a:gd name="T19" fmla="*/ 354 h 707"/>
                <a:gd name="T20" fmla="*/ 103 w 678"/>
                <a:gd name="T21" fmla="*/ 351 h 707"/>
                <a:gd name="T22" fmla="*/ 337 w 678"/>
                <a:gd name="T23" fmla="*/ 75 h 707"/>
                <a:gd name="T24" fmla="*/ 575 w 678"/>
                <a:gd name="T25" fmla="*/ 354 h 707"/>
                <a:gd name="T26" fmla="*/ 575 w 678"/>
                <a:gd name="T27" fmla="*/ 35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8" h="707">
                  <a:moveTo>
                    <a:pt x="340" y="0"/>
                  </a:moveTo>
                  <a:cubicBezTo>
                    <a:pt x="135" y="0"/>
                    <a:pt x="0" y="162"/>
                    <a:pt x="0" y="354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548"/>
                    <a:pt x="134" y="707"/>
                    <a:pt x="337" y="707"/>
                  </a:cubicBezTo>
                  <a:cubicBezTo>
                    <a:pt x="541" y="707"/>
                    <a:pt x="678" y="545"/>
                    <a:pt x="678" y="354"/>
                  </a:cubicBezTo>
                  <a:cubicBezTo>
                    <a:pt x="678" y="351"/>
                    <a:pt x="678" y="351"/>
                    <a:pt x="678" y="351"/>
                  </a:cubicBezTo>
                  <a:cubicBezTo>
                    <a:pt x="678" y="160"/>
                    <a:pt x="543" y="0"/>
                    <a:pt x="340" y="0"/>
                  </a:cubicBezTo>
                  <a:moveTo>
                    <a:pt x="575" y="356"/>
                  </a:moveTo>
                  <a:cubicBezTo>
                    <a:pt x="575" y="499"/>
                    <a:pt x="486" y="631"/>
                    <a:pt x="340" y="631"/>
                  </a:cubicBezTo>
                  <a:cubicBezTo>
                    <a:pt x="197" y="631"/>
                    <a:pt x="103" y="499"/>
                    <a:pt x="103" y="354"/>
                  </a:cubicBezTo>
                  <a:cubicBezTo>
                    <a:pt x="103" y="351"/>
                    <a:pt x="103" y="351"/>
                    <a:pt x="103" y="351"/>
                  </a:cubicBezTo>
                  <a:cubicBezTo>
                    <a:pt x="103" y="208"/>
                    <a:pt x="190" y="75"/>
                    <a:pt x="337" y="75"/>
                  </a:cubicBezTo>
                  <a:cubicBezTo>
                    <a:pt x="480" y="75"/>
                    <a:pt x="575" y="208"/>
                    <a:pt x="575" y="354"/>
                  </a:cubicBezTo>
                  <a:lnTo>
                    <a:pt x="575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2198" y="5115"/>
              <a:ext cx="236" cy="428"/>
            </a:xfrm>
            <a:custGeom>
              <a:avLst/>
              <a:gdLst>
                <a:gd name="T0" fmla="*/ 334 w 384"/>
                <a:gd name="T1" fmla="*/ 0 h 693"/>
                <a:gd name="T2" fmla="*/ 101 w 384"/>
                <a:gd name="T3" fmla="*/ 181 h 693"/>
                <a:gd name="T4" fmla="*/ 101 w 384"/>
                <a:gd name="T5" fmla="*/ 54 h 693"/>
                <a:gd name="T6" fmla="*/ 50 w 384"/>
                <a:gd name="T7" fmla="*/ 3 h 693"/>
                <a:gd name="T8" fmla="*/ 0 w 384"/>
                <a:gd name="T9" fmla="*/ 54 h 693"/>
                <a:gd name="T10" fmla="*/ 0 w 384"/>
                <a:gd name="T11" fmla="*/ 642 h 693"/>
                <a:gd name="T12" fmla="*/ 51 w 384"/>
                <a:gd name="T13" fmla="*/ 693 h 693"/>
                <a:gd name="T14" fmla="*/ 101 w 384"/>
                <a:gd name="T15" fmla="*/ 642 h 693"/>
                <a:gd name="T16" fmla="*/ 101 w 384"/>
                <a:gd name="T17" fmla="*/ 412 h 693"/>
                <a:gd name="T18" fmla="*/ 339 w 384"/>
                <a:gd name="T19" fmla="*/ 102 h 693"/>
                <a:gd name="T20" fmla="*/ 384 w 384"/>
                <a:gd name="T21" fmla="*/ 51 h 693"/>
                <a:gd name="T22" fmla="*/ 334 w 384"/>
                <a:gd name="T23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693">
                  <a:moveTo>
                    <a:pt x="334" y="0"/>
                  </a:moveTo>
                  <a:cubicBezTo>
                    <a:pt x="249" y="0"/>
                    <a:pt x="151" y="68"/>
                    <a:pt x="101" y="18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25"/>
                    <a:pt x="79" y="3"/>
                    <a:pt x="50" y="3"/>
                  </a:cubicBezTo>
                  <a:cubicBezTo>
                    <a:pt x="22" y="3"/>
                    <a:pt x="0" y="26"/>
                    <a:pt x="0" y="54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671"/>
                    <a:pt x="22" y="693"/>
                    <a:pt x="51" y="693"/>
                  </a:cubicBezTo>
                  <a:cubicBezTo>
                    <a:pt x="80" y="693"/>
                    <a:pt x="101" y="670"/>
                    <a:pt x="101" y="642"/>
                  </a:cubicBezTo>
                  <a:cubicBezTo>
                    <a:pt x="101" y="412"/>
                    <a:pt x="101" y="412"/>
                    <a:pt x="101" y="412"/>
                  </a:cubicBezTo>
                  <a:cubicBezTo>
                    <a:pt x="101" y="216"/>
                    <a:pt x="208" y="118"/>
                    <a:pt x="339" y="102"/>
                  </a:cubicBezTo>
                  <a:cubicBezTo>
                    <a:pt x="365" y="98"/>
                    <a:pt x="384" y="79"/>
                    <a:pt x="384" y="51"/>
                  </a:cubicBezTo>
                  <a:cubicBezTo>
                    <a:pt x="384" y="22"/>
                    <a:pt x="364" y="0"/>
                    <a:pt x="3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2500" y="4944"/>
              <a:ext cx="63" cy="599"/>
            </a:xfrm>
            <a:custGeom>
              <a:avLst/>
              <a:gdLst>
                <a:gd name="T0" fmla="*/ 49 w 101"/>
                <a:gd name="T1" fmla="*/ 0 h 969"/>
                <a:gd name="T2" fmla="*/ 0 w 101"/>
                <a:gd name="T3" fmla="*/ 51 h 969"/>
                <a:gd name="T4" fmla="*/ 0 w 101"/>
                <a:gd name="T5" fmla="*/ 918 h 969"/>
                <a:gd name="T6" fmla="*/ 51 w 101"/>
                <a:gd name="T7" fmla="*/ 969 h 969"/>
                <a:gd name="T8" fmla="*/ 101 w 101"/>
                <a:gd name="T9" fmla="*/ 918 h 969"/>
                <a:gd name="T10" fmla="*/ 101 w 101"/>
                <a:gd name="T11" fmla="*/ 51 h 969"/>
                <a:gd name="T12" fmla="*/ 49 w 101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969">
                  <a:moveTo>
                    <a:pt x="49" y="0"/>
                  </a:moveTo>
                  <a:cubicBezTo>
                    <a:pt x="22" y="0"/>
                    <a:pt x="0" y="23"/>
                    <a:pt x="0" y="51"/>
                  </a:cubicBezTo>
                  <a:cubicBezTo>
                    <a:pt x="0" y="918"/>
                    <a:pt x="0" y="918"/>
                    <a:pt x="0" y="918"/>
                  </a:cubicBezTo>
                  <a:cubicBezTo>
                    <a:pt x="0" y="947"/>
                    <a:pt x="22" y="969"/>
                    <a:pt x="51" y="969"/>
                  </a:cubicBezTo>
                  <a:cubicBezTo>
                    <a:pt x="80" y="969"/>
                    <a:pt x="101" y="947"/>
                    <a:pt x="101" y="91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2626" y="4944"/>
              <a:ext cx="421" cy="604"/>
            </a:xfrm>
            <a:custGeom>
              <a:avLst/>
              <a:gdLst>
                <a:gd name="T0" fmla="*/ 633 w 684"/>
                <a:gd name="T1" fmla="*/ 0 h 977"/>
                <a:gd name="T2" fmla="*/ 583 w 684"/>
                <a:gd name="T3" fmla="*/ 51 h 977"/>
                <a:gd name="T4" fmla="*/ 583 w 684"/>
                <a:gd name="T5" fmla="*/ 415 h 977"/>
                <a:gd name="T6" fmla="*/ 324 w 684"/>
                <a:gd name="T7" fmla="*/ 271 h 977"/>
                <a:gd name="T8" fmla="*/ 0 w 684"/>
                <a:gd name="T9" fmla="*/ 623 h 977"/>
                <a:gd name="T10" fmla="*/ 0 w 684"/>
                <a:gd name="T11" fmla="*/ 626 h 977"/>
                <a:gd name="T12" fmla="*/ 324 w 684"/>
                <a:gd name="T13" fmla="*/ 977 h 977"/>
                <a:gd name="T14" fmla="*/ 583 w 684"/>
                <a:gd name="T15" fmla="*/ 826 h 977"/>
                <a:gd name="T16" fmla="*/ 583 w 684"/>
                <a:gd name="T17" fmla="*/ 918 h 977"/>
                <a:gd name="T18" fmla="*/ 634 w 684"/>
                <a:gd name="T19" fmla="*/ 969 h 977"/>
                <a:gd name="T20" fmla="*/ 684 w 684"/>
                <a:gd name="T21" fmla="*/ 918 h 977"/>
                <a:gd name="T22" fmla="*/ 684 w 684"/>
                <a:gd name="T23" fmla="*/ 51 h 977"/>
                <a:gd name="T24" fmla="*/ 633 w 684"/>
                <a:gd name="T25" fmla="*/ 0 h 977"/>
                <a:gd name="T26" fmla="*/ 587 w 684"/>
                <a:gd name="T27" fmla="*/ 625 h 977"/>
                <a:gd name="T28" fmla="*/ 342 w 684"/>
                <a:gd name="T29" fmla="*/ 887 h 977"/>
                <a:gd name="T30" fmla="*/ 104 w 684"/>
                <a:gd name="T31" fmla="*/ 625 h 977"/>
                <a:gd name="T32" fmla="*/ 104 w 684"/>
                <a:gd name="T33" fmla="*/ 622 h 977"/>
                <a:gd name="T34" fmla="*/ 342 w 684"/>
                <a:gd name="T35" fmla="*/ 361 h 977"/>
                <a:gd name="T36" fmla="*/ 587 w 684"/>
                <a:gd name="T37" fmla="*/ 622 h 977"/>
                <a:gd name="T38" fmla="*/ 587 w 684"/>
                <a:gd name="T39" fmla="*/ 625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4" h="977">
                  <a:moveTo>
                    <a:pt x="633" y="0"/>
                  </a:moveTo>
                  <a:cubicBezTo>
                    <a:pt x="604" y="0"/>
                    <a:pt x="583" y="22"/>
                    <a:pt x="583" y="51"/>
                  </a:cubicBezTo>
                  <a:cubicBezTo>
                    <a:pt x="583" y="415"/>
                    <a:pt x="583" y="415"/>
                    <a:pt x="583" y="415"/>
                  </a:cubicBezTo>
                  <a:cubicBezTo>
                    <a:pt x="531" y="339"/>
                    <a:pt x="450" y="271"/>
                    <a:pt x="324" y="271"/>
                  </a:cubicBezTo>
                  <a:cubicBezTo>
                    <a:pt x="161" y="271"/>
                    <a:pt x="0" y="402"/>
                    <a:pt x="0" y="623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849"/>
                    <a:pt x="161" y="977"/>
                    <a:pt x="324" y="977"/>
                  </a:cubicBezTo>
                  <a:cubicBezTo>
                    <a:pt x="448" y="977"/>
                    <a:pt x="528" y="908"/>
                    <a:pt x="583" y="826"/>
                  </a:cubicBezTo>
                  <a:cubicBezTo>
                    <a:pt x="583" y="918"/>
                    <a:pt x="583" y="918"/>
                    <a:pt x="583" y="918"/>
                  </a:cubicBezTo>
                  <a:cubicBezTo>
                    <a:pt x="583" y="947"/>
                    <a:pt x="605" y="969"/>
                    <a:pt x="634" y="969"/>
                  </a:cubicBezTo>
                  <a:cubicBezTo>
                    <a:pt x="662" y="969"/>
                    <a:pt x="684" y="947"/>
                    <a:pt x="684" y="918"/>
                  </a:cubicBezTo>
                  <a:cubicBezTo>
                    <a:pt x="684" y="51"/>
                    <a:pt x="684" y="51"/>
                    <a:pt x="684" y="51"/>
                  </a:cubicBezTo>
                  <a:cubicBezTo>
                    <a:pt x="684" y="22"/>
                    <a:pt x="662" y="0"/>
                    <a:pt x="633" y="0"/>
                  </a:cubicBezTo>
                  <a:moveTo>
                    <a:pt x="587" y="625"/>
                  </a:moveTo>
                  <a:cubicBezTo>
                    <a:pt x="587" y="780"/>
                    <a:pt x="468" y="887"/>
                    <a:pt x="342" y="887"/>
                  </a:cubicBezTo>
                  <a:cubicBezTo>
                    <a:pt x="215" y="887"/>
                    <a:pt x="104" y="784"/>
                    <a:pt x="104" y="625"/>
                  </a:cubicBezTo>
                  <a:cubicBezTo>
                    <a:pt x="104" y="622"/>
                    <a:pt x="104" y="622"/>
                    <a:pt x="104" y="622"/>
                  </a:cubicBezTo>
                  <a:cubicBezTo>
                    <a:pt x="104" y="458"/>
                    <a:pt x="211" y="361"/>
                    <a:pt x="342" y="361"/>
                  </a:cubicBezTo>
                  <a:cubicBezTo>
                    <a:pt x="468" y="361"/>
                    <a:pt x="587" y="466"/>
                    <a:pt x="587" y="622"/>
                  </a:cubicBezTo>
                  <a:lnTo>
                    <a:pt x="587" y="6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-16" y="5101"/>
              <a:ext cx="1087" cy="447"/>
            </a:xfrm>
            <a:custGeom>
              <a:avLst/>
              <a:gdLst>
                <a:gd name="T0" fmla="*/ 1524 w 1764"/>
                <a:gd name="T1" fmla="*/ 13 h 724"/>
                <a:gd name="T2" fmla="*/ 1311 w 1764"/>
                <a:gd name="T3" fmla="*/ 104 h 724"/>
                <a:gd name="T4" fmla="*/ 1106 w 1764"/>
                <a:gd name="T5" fmla="*/ 13 h 724"/>
                <a:gd name="T6" fmla="*/ 904 w 1764"/>
                <a:gd name="T7" fmla="*/ 104 h 724"/>
                <a:gd name="T8" fmla="*/ 725 w 1764"/>
                <a:gd name="T9" fmla="*/ 13 h 724"/>
                <a:gd name="T10" fmla="*/ 508 w 1764"/>
                <a:gd name="T11" fmla="*/ 161 h 724"/>
                <a:gd name="T12" fmla="*/ 372 w 1764"/>
                <a:gd name="T13" fmla="*/ 482 h 724"/>
                <a:gd name="T14" fmla="*/ 197 w 1764"/>
                <a:gd name="T15" fmla="*/ 70 h 724"/>
                <a:gd name="T16" fmla="*/ 70 w 1764"/>
                <a:gd name="T17" fmla="*/ 22 h 724"/>
                <a:gd name="T18" fmla="*/ 23 w 1764"/>
                <a:gd name="T19" fmla="*/ 150 h 724"/>
                <a:gd name="T20" fmla="*/ 236 w 1764"/>
                <a:gd name="T21" fmla="*/ 613 h 724"/>
                <a:gd name="T22" fmla="*/ 372 w 1764"/>
                <a:gd name="T23" fmla="*/ 724 h 724"/>
                <a:gd name="T24" fmla="*/ 507 w 1764"/>
                <a:gd name="T25" fmla="*/ 613 h 724"/>
                <a:gd name="T26" fmla="*/ 695 w 1764"/>
                <a:gd name="T27" fmla="*/ 204 h 724"/>
                <a:gd name="T28" fmla="*/ 722 w 1764"/>
                <a:gd name="T29" fmla="*/ 187 h 724"/>
                <a:gd name="T30" fmla="*/ 751 w 1764"/>
                <a:gd name="T31" fmla="*/ 217 h 724"/>
                <a:gd name="T32" fmla="*/ 751 w 1764"/>
                <a:gd name="T33" fmla="*/ 613 h 724"/>
                <a:gd name="T34" fmla="*/ 850 w 1764"/>
                <a:gd name="T35" fmla="*/ 724 h 724"/>
                <a:gd name="T36" fmla="*/ 951 w 1764"/>
                <a:gd name="T37" fmla="*/ 613 h 724"/>
                <a:gd name="T38" fmla="*/ 951 w 1764"/>
                <a:gd name="T39" fmla="*/ 289 h 724"/>
                <a:gd name="T40" fmla="*/ 1056 w 1764"/>
                <a:gd name="T41" fmla="*/ 186 h 724"/>
                <a:gd name="T42" fmla="*/ 1158 w 1764"/>
                <a:gd name="T43" fmla="*/ 289 h 724"/>
                <a:gd name="T44" fmla="*/ 1158 w 1764"/>
                <a:gd name="T45" fmla="*/ 613 h 724"/>
                <a:gd name="T46" fmla="*/ 1257 w 1764"/>
                <a:gd name="T47" fmla="*/ 724 h 724"/>
                <a:gd name="T48" fmla="*/ 1358 w 1764"/>
                <a:gd name="T49" fmla="*/ 613 h 724"/>
                <a:gd name="T50" fmla="*/ 1358 w 1764"/>
                <a:gd name="T51" fmla="*/ 289 h 724"/>
                <a:gd name="T52" fmla="*/ 1463 w 1764"/>
                <a:gd name="T53" fmla="*/ 186 h 724"/>
                <a:gd name="T54" fmla="*/ 1565 w 1764"/>
                <a:gd name="T55" fmla="*/ 289 h 724"/>
                <a:gd name="T56" fmla="*/ 1565 w 1764"/>
                <a:gd name="T57" fmla="*/ 613 h 724"/>
                <a:gd name="T58" fmla="*/ 1664 w 1764"/>
                <a:gd name="T59" fmla="*/ 724 h 724"/>
                <a:gd name="T60" fmla="*/ 1764 w 1764"/>
                <a:gd name="T61" fmla="*/ 613 h 724"/>
                <a:gd name="T62" fmla="*/ 1764 w 1764"/>
                <a:gd name="T63" fmla="*/ 244 h 724"/>
                <a:gd name="T64" fmla="*/ 1524 w 1764"/>
                <a:gd name="T65" fmla="*/ 13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4" h="724">
                  <a:moveTo>
                    <a:pt x="1524" y="13"/>
                  </a:moveTo>
                  <a:cubicBezTo>
                    <a:pt x="1393" y="13"/>
                    <a:pt x="1311" y="104"/>
                    <a:pt x="1311" y="104"/>
                  </a:cubicBezTo>
                  <a:cubicBezTo>
                    <a:pt x="1267" y="47"/>
                    <a:pt x="1207" y="13"/>
                    <a:pt x="1106" y="13"/>
                  </a:cubicBezTo>
                  <a:cubicBezTo>
                    <a:pt x="998" y="13"/>
                    <a:pt x="904" y="104"/>
                    <a:pt x="904" y="104"/>
                  </a:cubicBezTo>
                  <a:cubicBezTo>
                    <a:pt x="861" y="47"/>
                    <a:pt x="786" y="13"/>
                    <a:pt x="725" y="13"/>
                  </a:cubicBezTo>
                  <a:cubicBezTo>
                    <a:pt x="630" y="13"/>
                    <a:pt x="554" y="55"/>
                    <a:pt x="508" y="161"/>
                  </a:cubicBezTo>
                  <a:cubicBezTo>
                    <a:pt x="372" y="482"/>
                    <a:pt x="372" y="482"/>
                    <a:pt x="372" y="482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75" y="22"/>
                    <a:pt x="121" y="0"/>
                    <a:pt x="70" y="22"/>
                  </a:cubicBezTo>
                  <a:cubicBezTo>
                    <a:pt x="19" y="45"/>
                    <a:pt x="0" y="101"/>
                    <a:pt x="23" y="150"/>
                  </a:cubicBezTo>
                  <a:cubicBezTo>
                    <a:pt x="236" y="613"/>
                    <a:pt x="236" y="613"/>
                    <a:pt x="236" y="613"/>
                  </a:cubicBezTo>
                  <a:cubicBezTo>
                    <a:pt x="270" y="686"/>
                    <a:pt x="305" y="724"/>
                    <a:pt x="372" y="724"/>
                  </a:cubicBezTo>
                  <a:cubicBezTo>
                    <a:pt x="443" y="724"/>
                    <a:pt x="474" y="683"/>
                    <a:pt x="507" y="613"/>
                  </a:cubicBezTo>
                  <a:cubicBezTo>
                    <a:pt x="507" y="613"/>
                    <a:pt x="693" y="208"/>
                    <a:pt x="695" y="204"/>
                  </a:cubicBezTo>
                  <a:cubicBezTo>
                    <a:pt x="697" y="200"/>
                    <a:pt x="703" y="186"/>
                    <a:pt x="722" y="187"/>
                  </a:cubicBezTo>
                  <a:cubicBezTo>
                    <a:pt x="738" y="187"/>
                    <a:pt x="751" y="199"/>
                    <a:pt x="751" y="217"/>
                  </a:cubicBezTo>
                  <a:cubicBezTo>
                    <a:pt x="751" y="613"/>
                    <a:pt x="751" y="613"/>
                    <a:pt x="751" y="613"/>
                  </a:cubicBezTo>
                  <a:cubicBezTo>
                    <a:pt x="751" y="674"/>
                    <a:pt x="785" y="724"/>
                    <a:pt x="850" y="724"/>
                  </a:cubicBezTo>
                  <a:cubicBezTo>
                    <a:pt x="915" y="724"/>
                    <a:pt x="951" y="674"/>
                    <a:pt x="951" y="613"/>
                  </a:cubicBezTo>
                  <a:cubicBezTo>
                    <a:pt x="951" y="289"/>
                    <a:pt x="951" y="289"/>
                    <a:pt x="951" y="289"/>
                  </a:cubicBezTo>
                  <a:cubicBezTo>
                    <a:pt x="951" y="226"/>
                    <a:pt x="995" y="186"/>
                    <a:pt x="1056" y="186"/>
                  </a:cubicBezTo>
                  <a:cubicBezTo>
                    <a:pt x="1118" y="186"/>
                    <a:pt x="1158" y="228"/>
                    <a:pt x="1158" y="289"/>
                  </a:cubicBezTo>
                  <a:cubicBezTo>
                    <a:pt x="1158" y="613"/>
                    <a:pt x="1158" y="613"/>
                    <a:pt x="1158" y="613"/>
                  </a:cubicBezTo>
                  <a:cubicBezTo>
                    <a:pt x="1158" y="674"/>
                    <a:pt x="1192" y="724"/>
                    <a:pt x="1257" y="724"/>
                  </a:cubicBezTo>
                  <a:cubicBezTo>
                    <a:pt x="1322" y="724"/>
                    <a:pt x="1358" y="674"/>
                    <a:pt x="1358" y="613"/>
                  </a:cubicBezTo>
                  <a:cubicBezTo>
                    <a:pt x="1358" y="289"/>
                    <a:pt x="1358" y="289"/>
                    <a:pt x="1358" y="289"/>
                  </a:cubicBezTo>
                  <a:cubicBezTo>
                    <a:pt x="1358" y="226"/>
                    <a:pt x="1402" y="186"/>
                    <a:pt x="1463" y="186"/>
                  </a:cubicBezTo>
                  <a:cubicBezTo>
                    <a:pt x="1524" y="186"/>
                    <a:pt x="1565" y="228"/>
                    <a:pt x="1565" y="289"/>
                  </a:cubicBezTo>
                  <a:cubicBezTo>
                    <a:pt x="1565" y="613"/>
                    <a:pt x="1565" y="613"/>
                    <a:pt x="1565" y="613"/>
                  </a:cubicBezTo>
                  <a:cubicBezTo>
                    <a:pt x="1565" y="674"/>
                    <a:pt x="1599" y="724"/>
                    <a:pt x="1664" y="724"/>
                  </a:cubicBezTo>
                  <a:cubicBezTo>
                    <a:pt x="1729" y="724"/>
                    <a:pt x="1764" y="674"/>
                    <a:pt x="1764" y="613"/>
                  </a:cubicBezTo>
                  <a:cubicBezTo>
                    <a:pt x="1764" y="244"/>
                    <a:pt x="1764" y="244"/>
                    <a:pt x="1764" y="244"/>
                  </a:cubicBezTo>
                  <a:cubicBezTo>
                    <a:pt x="1764" y="108"/>
                    <a:pt x="1655" y="13"/>
                    <a:pt x="1524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3104" y="4944"/>
              <a:ext cx="103" cy="103"/>
            </a:xfrm>
            <a:custGeom>
              <a:avLst/>
              <a:gdLst>
                <a:gd name="T0" fmla="*/ 0 w 167"/>
                <a:gd name="T1" fmla="*/ 84 h 167"/>
                <a:gd name="T2" fmla="*/ 0 w 167"/>
                <a:gd name="T3" fmla="*/ 83 h 167"/>
                <a:gd name="T4" fmla="*/ 84 w 167"/>
                <a:gd name="T5" fmla="*/ 0 h 167"/>
                <a:gd name="T6" fmla="*/ 167 w 167"/>
                <a:gd name="T7" fmla="*/ 83 h 167"/>
                <a:gd name="T8" fmla="*/ 167 w 167"/>
                <a:gd name="T9" fmla="*/ 83 h 167"/>
                <a:gd name="T10" fmla="*/ 84 w 167"/>
                <a:gd name="T11" fmla="*/ 167 h 167"/>
                <a:gd name="T12" fmla="*/ 0 w 167"/>
                <a:gd name="T13" fmla="*/ 84 h 167"/>
                <a:gd name="T14" fmla="*/ 151 w 167"/>
                <a:gd name="T15" fmla="*/ 83 h 167"/>
                <a:gd name="T16" fmla="*/ 151 w 167"/>
                <a:gd name="T17" fmla="*/ 83 h 167"/>
                <a:gd name="T18" fmla="*/ 84 w 167"/>
                <a:gd name="T19" fmla="*/ 15 h 167"/>
                <a:gd name="T20" fmla="*/ 16 w 167"/>
                <a:gd name="T21" fmla="*/ 83 h 167"/>
                <a:gd name="T22" fmla="*/ 16 w 167"/>
                <a:gd name="T23" fmla="*/ 84 h 167"/>
                <a:gd name="T24" fmla="*/ 84 w 167"/>
                <a:gd name="T25" fmla="*/ 152 h 167"/>
                <a:gd name="T26" fmla="*/ 151 w 167"/>
                <a:gd name="T27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67">
                  <a:moveTo>
                    <a:pt x="0" y="84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0" y="38"/>
                    <a:pt x="37" y="0"/>
                    <a:pt x="84" y="0"/>
                  </a:cubicBezTo>
                  <a:cubicBezTo>
                    <a:pt x="131" y="0"/>
                    <a:pt x="167" y="38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129"/>
                    <a:pt x="130" y="167"/>
                    <a:pt x="84" y="167"/>
                  </a:cubicBezTo>
                  <a:cubicBezTo>
                    <a:pt x="36" y="167"/>
                    <a:pt x="0" y="130"/>
                    <a:pt x="0" y="84"/>
                  </a:cubicBezTo>
                  <a:moveTo>
                    <a:pt x="151" y="83"/>
                  </a:moveTo>
                  <a:cubicBezTo>
                    <a:pt x="151" y="83"/>
                    <a:pt x="151" y="83"/>
                    <a:pt x="151" y="83"/>
                  </a:cubicBezTo>
                  <a:cubicBezTo>
                    <a:pt x="151" y="46"/>
                    <a:pt x="122" y="15"/>
                    <a:pt x="84" y="15"/>
                  </a:cubicBezTo>
                  <a:cubicBezTo>
                    <a:pt x="45" y="15"/>
                    <a:pt x="16" y="46"/>
                    <a:pt x="16" y="83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121"/>
                    <a:pt x="45" y="152"/>
                    <a:pt x="84" y="152"/>
                  </a:cubicBezTo>
                  <a:cubicBezTo>
                    <a:pt x="122" y="152"/>
                    <a:pt x="151" y="121"/>
                    <a:pt x="151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2"/>
            <p:cNvSpPr>
              <a:spLocks noEditPoints="1"/>
            </p:cNvSpPr>
            <p:nvPr userDrawn="1"/>
          </p:nvSpPr>
          <p:spPr bwMode="auto">
            <a:xfrm>
              <a:off x="3136" y="4970"/>
              <a:ext cx="42" cy="50"/>
            </a:xfrm>
            <a:custGeom>
              <a:avLst/>
              <a:gdLst>
                <a:gd name="T0" fmla="*/ 0 w 67"/>
                <a:gd name="T1" fmla="*/ 9 h 81"/>
                <a:gd name="T2" fmla="*/ 9 w 67"/>
                <a:gd name="T3" fmla="*/ 0 h 81"/>
                <a:gd name="T4" fmla="*/ 36 w 67"/>
                <a:gd name="T5" fmla="*/ 0 h 81"/>
                <a:gd name="T6" fmla="*/ 60 w 67"/>
                <a:gd name="T7" fmla="*/ 8 h 81"/>
                <a:gd name="T8" fmla="*/ 67 w 67"/>
                <a:gd name="T9" fmla="*/ 26 h 81"/>
                <a:gd name="T10" fmla="*/ 67 w 67"/>
                <a:gd name="T11" fmla="*/ 27 h 81"/>
                <a:gd name="T12" fmla="*/ 51 w 67"/>
                <a:gd name="T13" fmla="*/ 51 h 81"/>
                <a:gd name="T14" fmla="*/ 63 w 67"/>
                <a:gd name="T15" fmla="*/ 66 h 81"/>
                <a:gd name="T16" fmla="*/ 66 w 67"/>
                <a:gd name="T17" fmla="*/ 73 h 81"/>
                <a:gd name="T18" fmla="*/ 58 w 67"/>
                <a:gd name="T19" fmla="*/ 81 h 81"/>
                <a:gd name="T20" fmla="*/ 49 w 67"/>
                <a:gd name="T21" fmla="*/ 76 h 81"/>
                <a:gd name="T22" fmla="*/ 32 w 67"/>
                <a:gd name="T23" fmla="*/ 55 h 81"/>
                <a:gd name="T24" fmla="*/ 17 w 67"/>
                <a:gd name="T25" fmla="*/ 55 h 81"/>
                <a:gd name="T26" fmla="*/ 17 w 67"/>
                <a:gd name="T27" fmla="*/ 72 h 81"/>
                <a:gd name="T28" fmla="*/ 9 w 67"/>
                <a:gd name="T29" fmla="*/ 81 h 81"/>
                <a:gd name="T30" fmla="*/ 0 w 67"/>
                <a:gd name="T31" fmla="*/ 72 h 81"/>
                <a:gd name="T32" fmla="*/ 0 w 67"/>
                <a:gd name="T33" fmla="*/ 9 h 81"/>
                <a:gd name="T34" fmla="*/ 35 w 67"/>
                <a:gd name="T35" fmla="*/ 39 h 81"/>
                <a:gd name="T36" fmla="*/ 49 w 67"/>
                <a:gd name="T37" fmla="*/ 27 h 81"/>
                <a:gd name="T38" fmla="*/ 49 w 67"/>
                <a:gd name="T39" fmla="*/ 27 h 81"/>
                <a:gd name="T40" fmla="*/ 35 w 67"/>
                <a:gd name="T41" fmla="*/ 16 h 81"/>
                <a:gd name="T42" fmla="*/ 17 w 67"/>
                <a:gd name="T43" fmla="*/ 16 h 81"/>
                <a:gd name="T44" fmla="*/ 17 w 67"/>
                <a:gd name="T45" fmla="*/ 39 h 81"/>
                <a:gd name="T46" fmla="*/ 35 w 67"/>
                <a:gd name="T47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81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7" y="0"/>
                    <a:pt x="55" y="3"/>
                    <a:pt x="60" y="8"/>
                  </a:cubicBezTo>
                  <a:cubicBezTo>
                    <a:pt x="65" y="12"/>
                    <a:pt x="67" y="19"/>
                    <a:pt x="67" y="26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39"/>
                    <a:pt x="61" y="47"/>
                    <a:pt x="51" y="51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5" y="68"/>
                    <a:pt x="66" y="70"/>
                    <a:pt x="66" y="73"/>
                  </a:cubicBezTo>
                  <a:cubicBezTo>
                    <a:pt x="66" y="78"/>
                    <a:pt x="62" y="81"/>
                    <a:pt x="58" y="81"/>
                  </a:cubicBezTo>
                  <a:cubicBezTo>
                    <a:pt x="54" y="81"/>
                    <a:pt x="51" y="79"/>
                    <a:pt x="49" y="7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7"/>
                    <a:pt x="14" y="81"/>
                    <a:pt x="9" y="81"/>
                  </a:cubicBezTo>
                  <a:cubicBezTo>
                    <a:pt x="4" y="81"/>
                    <a:pt x="0" y="77"/>
                    <a:pt x="0" y="72"/>
                  </a:cubicBezTo>
                  <a:lnTo>
                    <a:pt x="0" y="9"/>
                  </a:lnTo>
                  <a:close/>
                  <a:moveTo>
                    <a:pt x="35" y="39"/>
                  </a:moveTo>
                  <a:cubicBezTo>
                    <a:pt x="44" y="39"/>
                    <a:pt x="49" y="34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0"/>
                    <a:pt x="44" y="16"/>
                    <a:pt x="3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9"/>
                    <a:pt x="17" y="39"/>
                    <a:pt x="17" y="39"/>
                  </a:cubicBezTo>
                  <a:lnTo>
                    <a:pt x="3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2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50" r:id="rId2"/>
    <p:sldLayoutId id="2147483729" r:id="rId3"/>
    <p:sldLayoutId id="2147483752" r:id="rId4"/>
    <p:sldLayoutId id="2147483759" r:id="rId5"/>
    <p:sldLayoutId id="214748376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9028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5" y="1450877"/>
            <a:ext cx="1114901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9114" y="6557914"/>
            <a:ext cx="4903912" cy="1026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7" spc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+mn-lt"/>
              </a:rPr>
              <a:t>© 2017 Veeam Software. Confidential information. All rights reserved. All trademarks are the property of their respective owners.</a:t>
            </a:r>
          </a:p>
        </p:txBody>
      </p:sp>
      <p:sp>
        <p:nvSpPr>
          <p:cNvPr id="6" name="Rectangle: Single Corner Rounded 5"/>
          <p:cNvSpPr/>
          <p:nvPr userDrawn="1"/>
        </p:nvSpPr>
        <p:spPr bwMode="auto">
          <a:xfrm flipH="1">
            <a:off x="10179845" y="6207691"/>
            <a:ext cx="2008977" cy="560935"/>
          </a:xfrm>
          <a:prstGeom prst="round1Rect">
            <a:avLst/>
          </a:prstGeom>
          <a:solidFill>
            <a:srgbClr val="007DB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45708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17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720"/>
            <a:ext cx="12188825" cy="136280"/>
          </a:xfrm>
          <a:prstGeom prst="rect">
            <a:avLst/>
          </a:prstGeom>
          <a:solidFill>
            <a:srgbClr val="007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376508" y="6405332"/>
            <a:ext cx="1615651" cy="163201"/>
            <a:chOff x="4583754" y="5523540"/>
            <a:chExt cx="3024492" cy="30543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754" y="5564561"/>
              <a:ext cx="1256205" cy="22338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6110207" y="5523540"/>
              <a:ext cx="1" cy="3054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56" y="5576497"/>
              <a:ext cx="1227790" cy="19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 userDrawn="1"/>
        </p:nvSpPr>
        <p:spPr>
          <a:xfrm>
            <a:off x="0" y="1"/>
            <a:ext cx="12188825" cy="118533"/>
          </a:xfrm>
          <a:prstGeom prst="rect">
            <a:avLst/>
          </a:prstGeom>
          <a:solidFill>
            <a:srgbClr val="00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</p:spTree>
    <p:extLst>
      <p:ext uri="{BB962C8B-B14F-4D97-AF65-F5344CB8AC3E}">
        <p14:creationId xmlns:p14="http://schemas.microsoft.com/office/powerpoint/2010/main" val="262894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61" r:id="rId6"/>
  </p:sldLayoutIdLst>
  <p:transition>
    <p:fade/>
  </p:transition>
  <p:txStyles>
    <p:titleStyle>
      <a:lvl1pPr algn="l" defTabSz="914432" rtl="0" eaLnBrk="1" latinLnBrk="0" hangingPunct="1">
        <a:lnSpc>
          <a:spcPct val="100000"/>
        </a:lnSpc>
        <a:spcBef>
          <a:spcPct val="0"/>
        </a:spcBef>
        <a:buNone/>
        <a:defRPr lang="en-US" sz="5865" b="0" kern="1200" cap="none" spc="0" baseline="0" dirty="0" smtClean="0">
          <a:ln w="3175">
            <a:noFill/>
          </a:ln>
          <a:solidFill>
            <a:srgbClr val="00B336"/>
          </a:solidFill>
          <a:effectLst/>
          <a:latin typeface="+mj-lt"/>
          <a:ea typeface="+mn-ea"/>
          <a:cs typeface="Arial" charset="0"/>
        </a:defRPr>
      </a:lvl1pPr>
    </p:titleStyle>
    <p:bodyStyle>
      <a:lvl1pPr marL="361833" indent="-361833" algn="l" defTabSz="914432" rtl="0" eaLnBrk="1" latinLnBrk="0" hangingPunct="1">
        <a:lnSpc>
          <a:spcPct val="100000"/>
        </a:lnSpc>
        <a:spcBef>
          <a:spcPts val="0"/>
        </a:spcBef>
        <a:buSzPct val="90000"/>
        <a:buFont typeface="Arial" pitchFamily="34" charset="0"/>
        <a:buChar char="•"/>
        <a:defRPr sz="3199" kern="1200" spc="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55484" indent="-355484" algn="l" defTabSz="914432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  <a:lumOff val="50000"/>
          </a:schemeClr>
        </a:buClr>
        <a:buSzPct val="90000"/>
        <a:buFont typeface="Arial" pitchFamily="34" charset="0"/>
        <a:buChar char="•"/>
        <a:tabLst/>
        <a:defRPr sz="2666" kern="1200" spc="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914468" indent="-284184" algn="l" defTabSz="914432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399" kern="1200" spc="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3pPr>
      <a:lvl4pPr marL="1482837" indent="-223855" algn="l" defTabSz="914432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914468" algn="l"/>
        </a:tabLst>
        <a:defRPr sz="1866" kern="1200" spc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4pPr>
      <a:lvl5pPr marL="1713042" indent="-230205" algn="l" defTabSz="914432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399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514687" indent="-228608" algn="l" defTabSz="914432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903" indent="-228608" algn="l" defTabSz="914432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0" indent="-228608" algn="l" defTabSz="914432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337" indent="-228608" algn="l" defTabSz="914432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2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2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914432" algn="l" defTabSz="914432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7" algn="l" defTabSz="914432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4" algn="l" defTabSz="914432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1" algn="l" defTabSz="914432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5" algn="l" defTabSz="914432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2" algn="l" defTabSz="914432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8" algn="l" defTabSz="914432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emf"/><Relationship Id="rId5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png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tags" Target="../tags/tag4.xml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" Type="http://schemas.openxmlformats.org/officeDocument/2006/relationships/tags" Target="../tags/tag3.xml"/><Relationship Id="rId16" Type="http://schemas.openxmlformats.org/officeDocument/2006/relationships/image" Target="../media/image50.emf"/><Relationship Id="rId1" Type="http://schemas.openxmlformats.org/officeDocument/2006/relationships/tags" Target="../tags/tag2.xml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9.emf"/><Relationship Id="rId10" Type="http://schemas.openxmlformats.org/officeDocument/2006/relationships/image" Target="../media/image44.emf"/><Relationship Id="rId4" Type="http://schemas.openxmlformats.org/officeDocument/2006/relationships/tags" Target="../tags/tag5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18.png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0042" y="5047275"/>
            <a:ext cx="5486235" cy="7441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Danny Allan - VP, Cloud &amp; Alliance Strategy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Rick Vanover – Director, Technical Product Marketing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PBO3309BUS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#VMworld #PBO3309BUS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Veeam Availability Suite v10: A Deeper Dive of What’s New</a:t>
            </a:r>
          </a:p>
        </p:txBody>
      </p:sp>
    </p:spTree>
    <p:extLst>
      <p:ext uri="{BB962C8B-B14F-4D97-AF65-F5344CB8AC3E}">
        <p14:creationId xmlns:p14="http://schemas.microsoft.com/office/powerpoint/2010/main" val="13199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9112" y="229436"/>
            <a:ext cx="11607603" cy="1415644"/>
          </a:xfrm>
        </p:spPr>
        <p:txBody>
          <a:bodyPr/>
          <a:lstStyle/>
          <a:p>
            <a:r>
              <a:rPr lang="en-US" sz="4799" dirty="0"/>
              <a:t>Agent integration: Protection groups</a:t>
            </a:r>
            <a:r>
              <a:rPr lang="en-US" sz="2666" dirty="0"/>
              <a:t> </a:t>
            </a:r>
            <a:br>
              <a:rPr lang="en-US" sz="2666" dirty="0"/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(Dynamic)</a:t>
            </a:r>
          </a:p>
        </p:txBody>
      </p:sp>
      <p:pic>
        <p:nvPicPr>
          <p:cNvPr id="51" name="Picture 1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31" y="3225854"/>
            <a:ext cx="1081262" cy="10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25915" y="4267325"/>
            <a:ext cx="1092094" cy="29533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66" dirty="0"/>
              <a:t>VBR server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821244" y="3733721"/>
            <a:ext cx="457081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 bwMode="auto">
          <a:xfrm>
            <a:off x="6500707" y="1327150"/>
            <a:ext cx="5161206" cy="488543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49340" y="1119838"/>
            <a:ext cx="2655983" cy="379463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6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infrastructure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00122" y="2507643"/>
            <a:ext cx="862930" cy="938663"/>
            <a:chOff x="3901105" y="1949133"/>
            <a:chExt cx="647366" cy="704181"/>
          </a:xfrm>
        </p:grpSpPr>
        <p:pic>
          <p:nvPicPr>
            <p:cNvPr id="43" name="Picture 258" descr="\\amust.local\spb\Marketing\Graphics\Working\DIAGRAMS\Technical_Diagrams\veeam_icons\png\file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316" y="1949133"/>
              <a:ext cx="344947" cy="47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3901105" y="2431754"/>
              <a:ext cx="647366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66" dirty="0"/>
                <a:t>.</a:t>
              </a:r>
              <a:r>
                <a:rPr lang="en-US" sz="1466" dirty="0"/>
                <a:t>CSV list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74563" y="2523753"/>
            <a:ext cx="1352358" cy="922553"/>
            <a:chOff x="1481308" y="1961219"/>
            <a:chExt cx="1014533" cy="692095"/>
          </a:xfrm>
        </p:grpSpPr>
        <p:sp>
          <p:nvSpPr>
            <p:cNvPr id="42" name="Rectangle 41"/>
            <p:cNvSpPr/>
            <p:nvPr/>
          </p:nvSpPr>
          <p:spPr>
            <a:xfrm>
              <a:off x="1481308" y="2431754"/>
              <a:ext cx="1014533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66" dirty="0"/>
                <a:t>Individual PCs</a:t>
              </a:r>
            </a:p>
          </p:txBody>
        </p:sp>
        <p:pic>
          <p:nvPicPr>
            <p:cNvPr id="31" name="Picture 1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0286" y="1961219"/>
              <a:ext cx="595253" cy="44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739345" y="2507644"/>
            <a:ext cx="933974" cy="1141669"/>
            <a:chOff x="2805240" y="1949133"/>
            <a:chExt cx="700663" cy="856475"/>
          </a:xfrm>
        </p:grpSpPr>
        <p:sp>
          <p:nvSpPr>
            <p:cNvPr id="38" name="Rectangle 37"/>
            <p:cNvSpPr/>
            <p:nvPr/>
          </p:nvSpPr>
          <p:spPr>
            <a:xfrm>
              <a:off x="2805240" y="2431754"/>
              <a:ext cx="700663" cy="3738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66" dirty="0"/>
                <a:t>Active</a:t>
              </a:r>
              <a:br>
                <a:rPr lang="en-US" sz="1466" dirty="0"/>
              </a:br>
              <a:r>
                <a:rPr lang="en-US" sz="1466" dirty="0"/>
                <a:t>Directory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991455" y="1949133"/>
              <a:ext cx="344947" cy="473972"/>
              <a:chOff x="2902927" y="1945373"/>
              <a:chExt cx="344947" cy="473972"/>
            </a:xfrm>
          </p:grpSpPr>
          <p:pic>
            <p:nvPicPr>
              <p:cNvPr id="25" name="Picture 258" descr="\\amust.local\spb\Marketing\Graphics\Working\DIAGRAMS\Technical_Diagrams\veeam_icons\png\file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927" y="1945373"/>
                <a:ext cx="344947" cy="47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1492" y="2091191"/>
                <a:ext cx="235799" cy="235729"/>
              </a:xfrm>
              <a:prstGeom prst="rect">
                <a:avLst/>
              </a:prstGeom>
            </p:spPr>
          </p:pic>
        </p:grpSp>
      </p:grpSp>
      <p:cxnSp>
        <p:nvCxnSpPr>
          <p:cNvPr id="6" name="Straight Connector 5"/>
          <p:cNvCxnSpPr/>
          <p:nvPr/>
        </p:nvCxnSpPr>
        <p:spPr>
          <a:xfrm>
            <a:off x="3510414" y="2486609"/>
            <a:ext cx="0" cy="67387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24529" y="2486609"/>
            <a:ext cx="0" cy="67387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821244" y="4038441"/>
            <a:ext cx="4570811" cy="0"/>
          </a:xfrm>
          <a:prstGeom prst="straightConnector1">
            <a:avLst/>
          </a:prstGeom>
          <a:ln w="12700">
            <a:solidFill>
              <a:srgbClr val="3F96D2"/>
            </a:solidFill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69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618" y="4873610"/>
            <a:ext cx="485492" cy="7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093280" y="5604517"/>
            <a:ext cx="714170" cy="295337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100"/>
            </a:lvl1pPr>
          </a:lstStyle>
          <a:p>
            <a:r>
              <a:rPr lang="en-US" sz="1466" dirty="0">
                <a:solidFill>
                  <a:schemeClr val="bg1">
                    <a:lumMod val="75000"/>
                  </a:schemeClr>
                </a:solidFill>
              </a:rPr>
              <a:t>Server</a:t>
            </a:r>
          </a:p>
        </p:txBody>
      </p:sp>
      <p:pic>
        <p:nvPicPr>
          <p:cNvPr id="32" name="Picture 264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2080" y="1702250"/>
            <a:ext cx="1090136" cy="7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0132981" y="2455737"/>
            <a:ext cx="1168333" cy="295337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100"/>
            </a:lvl1pPr>
          </a:lstStyle>
          <a:p>
            <a:r>
              <a:rPr lang="en-US" sz="1466" dirty="0">
                <a:solidFill>
                  <a:schemeClr val="bg1">
                    <a:lumMod val="75000"/>
                  </a:schemeClr>
                </a:solidFill>
              </a:rPr>
              <a:t>Workstation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3347" y="1702251"/>
            <a:ext cx="3497543" cy="4197602"/>
            <a:chOff x="5141350" y="1276350"/>
            <a:chExt cx="2623841" cy="3149022"/>
          </a:xfrm>
        </p:grpSpPr>
        <p:pic>
          <p:nvPicPr>
            <p:cNvPr id="35" name="Picture 269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5200" y="3655489"/>
              <a:ext cx="364214" cy="555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229424" y="4203812"/>
              <a:ext cx="535767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1466" dirty="0">
                  <a:solidFill>
                    <a:schemeClr val="bg1">
                      <a:lumMod val="75000"/>
                    </a:schemeClr>
                  </a:solidFill>
                </a:rPr>
                <a:t>Server</a:t>
              </a:r>
            </a:p>
          </p:txBody>
        </p:sp>
        <p:pic>
          <p:nvPicPr>
            <p:cNvPr id="49" name="Picture 264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0682" y="1276350"/>
              <a:ext cx="817815" cy="555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141350" y="1841612"/>
              <a:ext cx="876478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1466" dirty="0">
                  <a:solidFill>
                    <a:schemeClr val="bg1">
                      <a:lumMod val="75000"/>
                    </a:schemeClr>
                  </a:solidFill>
                </a:rPr>
                <a:t>Workstation</a:t>
              </a:r>
            </a:p>
          </p:txBody>
        </p:sp>
        <p:pic>
          <p:nvPicPr>
            <p:cNvPr id="36" name="Picture 115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9031" y="1276350"/>
              <a:ext cx="721483" cy="54518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6528251" y="1841612"/>
              <a:ext cx="563041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1466" dirty="0">
                  <a:solidFill>
                    <a:schemeClr val="bg1">
                      <a:lumMod val="75000"/>
                    </a:schemeClr>
                  </a:solidFill>
                </a:rPr>
                <a:t>Laptop</a:t>
              </a:r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97" y="3073634"/>
            <a:ext cx="1307265" cy="12716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62" y="3073634"/>
            <a:ext cx="1307265" cy="127165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675413" y="4353845"/>
            <a:ext cx="1128834" cy="295337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100"/>
            </a:lvl1pPr>
          </a:lstStyle>
          <a:p>
            <a:r>
              <a:rPr lang="en-US" sz="1466" dirty="0">
                <a:solidFill>
                  <a:schemeClr val="bg1">
                    <a:lumMod val="75000"/>
                  </a:schemeClr>
                </a:solidFill>
              </a:rPr>
              <a:t>Virtual host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62679" y="4353845"/>
            <a:ext cx="1128834" cy="295337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100"/>
            </a:lvl1pPr>
          </a:lstStyle>
          <a:p>
            <a:r>
              <a:rPr lang="en-US" sz="1466" dirty="0">
                <a:solidFill>
                  <a:schemeClr val="bg1">
                    <a:lumMod val="75000"/>
                  </a:schemeClr>
                </a:solidFill>
              </a:rPr>
              <a:t>Virtual host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853347" y="1702251"/>
            <a:ext cx="3497543" cy="4197602"/>
            <a:chOff x="5141350" y="1276350"/>
            <a:chExt cx="2623841" cy="3149022"/>
          </a:xfrm>
        </p:grpSpPr>
        <p:pic>
          <p:nvPicPr>
            <p:cNvPr id="58" name="Picture 26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5200" y="3655489"/>
              <a:ext cx="364214" cy="555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7229424" y="4203812"/>
              <a:ext cx="535767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1466" dirty="0"/>
                <a:t>Server</a:t>
              </a:r>
            </a:p>
          </p:txBody>
        </p:sp>
        <p:pic>
          <p:nvPicPr>
            <p:cNvPr id="60" name="Picture 26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0682" y="1276350"/>
              <a:ext cx="817815" cy="555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141350" y="1841612"/>
              <a:ext cx="876478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1466" dirty="0"/>
                <a:t>Workstation</a:t>
              </a:r>
            </a:p>
          </p:txBody>
        </p:sp>
        <p:pic>
          <p:nvPicPr>
            <p:cNvPr id="62" name="Picture 1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9031" y="1276350"/>
              <a:ext cx="721483" cy="54518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6528251" y="1841612"/>
              <a:ext cx="563041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1466" dirty="0"/>
                <a:t>Laptop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3218312" y="1618408"/>
            <a:ext cx="1937838" cy="70134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8543" indent="-22854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66" dirty="0"/>
              <a:t>Domain Hierarchy</a:t>
            </a:r>
          </a:p>
          <a:p>
            <a:pPr marL="228543" indent="-22854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66" dirty="0"/>
              <a:t>Security Groups</a:t>
            </a:r>
          </a:p>
          <a:p>
            <a:pPr marL="228543" indent="-22854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66" dirty="0"/>
              <a:t>Organization Units</a:t>
            </a:r>
          </a:p>
        </p:txBody>
      </p:sp>
    </p:spTree>
    <p:extLst>
      <p:ext uri="{BB962C8B-B14F-4D97-AF65-F5344CB8AC3E}">
        <p14:creationId xmlns:p14="http://schemas.microsoft.com/office/powerpoint/2010/main" val="1526912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99" dirty="0"/>
              <a:t>Agent integration: Managed mode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52" y="3243519"/>
            <a:ext cx="1305716" cy="1270152"/>
          </a:xfrm>
          <a:prstGeom prst="rect">
            <a:avLst/>
          </a:prstGeom>
        </p:spPr>
      </p:pic>
      <p:pic>
        <p:nvPicPr>
          <p:cNvPr id="51" name="Picture 14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516" y="3004249"/>
            <a:ext cx="1081262" cy="10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742714" y="2648889"/>
            <a:ext cx="1008866" cy="276935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100"/>
            </a:lvl1pPr>
          </a:lstStyle>
          <a:p>
            <a:r>
              <a:rPr lang="en-US" sz="1333" dirty="0"/>
              <a:t>VBR server</a:t>
            </a:r>
          </a:p>
        </p:txBody>
      </p:sp>
      <p:pic>
        <p:nvPicPr>
          <p:cNvPr id="55" name="Picture 14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451" y="4640606"/>
            <a:ext cx="764747" cy="7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837644" y="5358412"/>
            <a:ext cx="934358" cy="46153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/>
              <a:t>Backup</a:t>
            </a:r>
            <a:br>
              <a:rPr lang="en-US" sz="1333" dirty="0"/>
            </a:br>
            <a:r>
              <a:rPr lang="en-US" sz="1333" dirty="0"/>
              <a:t>repository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320456" y="1327150"/>
            <a:ext cx="9547913" cy="504748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38062" y="1097824"/>
            <a:ext cx="1912703" cy="379463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6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Datacenter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247147" y="4140016"/>
            <a:ext cx="0" cy="4062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658657" y="4513671"/>
            <a:ext cx="873957" cy="239937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000"/>
            </a:lvl1pPr>
          </a:lstStyle>
          <a:p>
            <a:r>
              <a:rPr lang="en-US" sz="1066" dirty="0"/>
              <a:t>Virtual host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8446" y="4024899"/>
            <a:ext cx="572593" cy="778916"/>
            <a:chOff x="6432944" y="3587972"/>
            <a:chExt cx="589826" cy="802359"/>
          </a:xfrm>
        </p:grpSpPr>
        <p:pic>
          <p:nvPicPr>
            <p:cNvPr id="65" name="Picture 269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42662" y="3587972"/>
              <a:ext cx="364214" cy="555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6432944" y="4143173"/>
              <a:ext cx="589826" cy="247158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1066" dirty="0"/>
                <a:t>Server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93927" y="4024899"/>
            <a:ext cx="958916" cy="874395"/>
            <a:chOff x="6103656" y="1150794"/>
            <a:chExt cx="1107298" cy="1009699"/>
          </a:xfrm>
        </p:grpSpPr>
        <p:pic>
          <p:nvPicPr>
            <p:cNvPr id="42" name="Picture 26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8400" y="1150794"/>
              <a:ext cx="817815" cy="555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6103656" y="1712983"/>
              <a:ext cx="1107298" cy="44751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1066" dirty="0"/>
                <a:t>Workstation/</a:t>
              </a:r>
              <a:br>
                <a:rPr lang="en-US" sz="1066" dirty="0"/>
              </a:br>
              <a:r>
                <a:rPr lang="en-US" sz="1066" dirty="0"/>
                <a:t>Desktop</a:t>
              </a:r>
            </a:p>
          </p:txBody>
        </p:sp>
      </p:grpSp>
      <p:sp>
        <p:nvSpPr>
          <p:cNvPr id="77" name="Isosceles Triangle 76"/>
          <p:cNvSpPr/>
          <p:nvPr/>
        </p:nvSpPr>
        <p:spPr bwMode="auto">
          <a:xfrm rot="10800000">
            <a:off x="6518607" y="3595757"/>
            <a:ext cx="1091161" cy="416002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5000">
                <a:schemeClr val="bg1">
                  <a:lumMod val="50000"/>
                  <a:alpha val="37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186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626743" y="2879282"/>
            <a:ext cx="889987" cy="697307"/>
            <a:chOff x="4613037" y="2184478"/>
            <a:chExt cx="1027704" cy="805210"/>
          </a:xfrm>
        </p:grpSpPr>
        <p:sp>
          <p:nvSpPr>
            <p:cNvPr id="84" name="TextBox 83"/>
            <p:cNvSpPr txBox="1"/>
            <p:nvPr/>
          </p:nvSpPr>
          <p:spPr>
            <a:xfrm>
              <a:off x="4613037" y="2584677"/>
              <a:ext cx="1027704" cy="405011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933" dirty="0"/>
                <a:t>Veeam Agent</a:t>
              </a:r>
            </a:p>
            <a:p>
              <a:r>
                <a:rPr lang="en-US" sz="933" dirty="0"/>
                <a:t>data mover</a:t>
              </a:r>
            </a:p>
          </p:txBody>
        </p:sp>
        <p:pic>
          <p:nvPicPr>
            <p:cNvPr id="85" name="Picture 23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22168" y="2184478"/>
              <a:ext cx="413283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Rectangle 82"/>
          <p:cNvSpPr/>
          <p:nvPr/>
        </p:nvSpPr>
        <p:spPr bwMode="auto">
          <a:xfrm>
            <a:off x="6519927" y="2819559"/>
            <a:ext cx="1089841" cy="7762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186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8024309" y="3002316"/>
            <a:ext cx="0" cy="17953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2914145" y="3917919"/>
            <a:ext cx="142332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 bwMode="auto">
          <a:xfrm>
            <a:off x="4463841" y="2474824"/>
            <a:ext cx="5658134" cy="288407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186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 rot="10800000">
            <a:off x="5058098" y="3595757"/>
            <a:ext cx="1091161" cy="416002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5000">
                <a:schemeClr val="bg1">
                  <a:lumMod val="50000"/>
                  <a:alpha val="37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186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166235" y="2879282"/>
            <a:ext cx="889987" cy="697307"/>
            <a:chOff x="4613037" y="2184478"/>
            <a:chExt cx="1027704" cy="805210"/>
          </a:xfrm>
        </p:grpSpPr>
        <p:sp>
          <p:nvSpPr>
            <p:cNvPr id="38" name="TextBox 37"/>
            <p:cNvSpPr txBox="1"/>
            <p:nvPr/>
          </p:nvSpPr>
          <p:spPr>
            <a:xfrm>
              <a:off x="4613037" y="2584677"/>
              <a:ext cx="1027704" cy="405011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r>
                <a:rPr lang="en-US" sz="933" dirty="0"/>
                <a:t>Veeam Agent</a:t>
              </a:r>
            </a:p>
            <a:p>
              <a:r>
                <a:rPr lang="en-US" sz="933" dirty="0"/>
                <a:t>data mover</a:t>
              </a:r>
            </a:p>
          </p:txBody>
        </p:sp>
        <p:pic>
          <p:nvPicPr>
            <p:cNvPr id="39" name="Picture 23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22168" y="2184478"/>
              <a:ext cx="413283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/>
          <p:cNvSpPr/>
          <p:nvPr/>
        </p:nvSpPr>
        <p:spPr bwMode="auto">
          <a:xfrm>
            <a:off x="5059418" y="2819559"/>
            <a:ext cx="1089841" cy="7762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186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63905" y="2280202"/>
            <a:ext cx="1858008" cy="317908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46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Mixed Infrastructure</a:t>
            </a:r>
          </a:p>
        </p:txBody>
      </p:sp>
      <p:sp>
        <p:nvSpPr>
          <p:cNvPr id="32" name="Rectangle: Single Corner Rounded 31">
            <a:extLst>
              <a:ext uri="{FF2B5EF4-FFF2-40B4-BE49-F238E27FC236}">
                <a16:creationId xmlns:a16="http://schemas.microsoft.com/office/drawing/2014/main" id="{8D2E2C49-4E95-49F2-A6F7-098B989EC01E}"/>
              </a:ext>
            </a:extLst>
          </p:cNvPr>
          <p:cNvSpPr/>
          <p:nvPr/>
        </p:nvSpPr>
        <p:spPr bwMode="auto">
          <a:xfrm flipH="1">
            <a:off x="10179845" y="6207691"/>
            <a:ext cx="2008977" cy="560935"/>
          </a:xfrm>
          <a:prstGeom prst="round1Rect">
            <a:avLst/>
          </a:prstGeom>
          <a:solidFill>
            <a:srgbClr val="007DB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45708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17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94FD09-F9A4-4664-9F10-6C50F639971E}"/>
              </a:ext>
            </a:extLst>
          </p:cNvPr>
          <p:cNvGrpSpPr/>
          <p:nvPr/>
        </p:nvGrpSpPr>
        <p:grpSpPr>
          <a:xfrm>
            <a:off x="10376508" y="6405332"/>
            <a:ext cx="1615651" cy="163201"/>
            <a:chOff x="4583754" y="5523540"/>
            <a:chExt cx="3024492" cy="30543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9B044B8-F869-48BC-94A6-EB423C39A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754" y="5564561"/>
              <a:ext cx="1256205" cy="223389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0DFF2DC-209E-4A29-BAD3-115FF182B5D7}"/>
                </a:ext>
              </a:extLst>
            </p:cNvPr>
            <p:cNvCxnSpPr/>
            <p:nvPr userDrawn="1"/>
          </p:nvCxnSpPr>
          <p:spPr>
            <a:xfrm>
              <a:off x="6110207" y="5523540"/>
              <a:ext cx="1" cy="3054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99F15ED3-ACC8-4E49-80F5-881773D14F4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56" y="5576497"/>
              <a:ext cx="1227790" cy="19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62350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99" dirty="0"/>
              <a:t>Agent integration: Standalone mode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25" y="3044479"/>
            <a:ext cx="1643832" cy="1599058"/>
          </a:xfrm>
          <a:prstGeom prst="rect">
            <a:avLst/>
          </a:prstGeom>
        </p:spPr>
      </p:pic>
      <p:pic>
        <p:nvPicPr>
          <p:cNvPr id="51" name="Picture 14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4621" y="2908343"/>
            <a:ext cx="1081262" cy="10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289206" y="2587511"/>
            <a:ext cx="1092094" cy="3179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66" dirty="0"/>
              <a:t>VBR server</a:t>
            </a:r>
          </a:p>
        </p:txBody>
      </p:sp>
      <p:pic>
        <p:nvPicPr>
          <p:cNvPr id="55" name="Picture 14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554" y="4653651"/>
            <a:ext cx="764747" cy="7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388078" y="5343865"/>
            <a:ext cx="1009700" cy="5434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66" dirty="0"/>
              <a:t>Backup</a:t>
            </a:r>
            <a:br>
              <a:rPr lang="en-US" sz="1466" dirty="0"/>
            </a:br>
            <a:r>
              <a:rPr lang="en-US" sz="1466" dirty="0"/>
              <a:t>repository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3630340" y="3837350"/>
            <a:ext cx="60349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 bwMode="auto">
          <a:xfrm>
            <a:off x="1722578" y="1486405"/>
            <a:ext cx="4104621" cy="444602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83586" y="1271342"/>
            <a:ext cx="1912703" cy="379463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6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Datacenter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835252" y="3983454"/>
            <a:ext cx="0" cy="60464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93886" y="1484973"/>
            <a:ext cx="3162206" cy="1865386"/>
            <a:chOff x="4647493" y="1061764"/>
            <a:chExt cx="2986830" cy="1787621"/>
          </a:xfrm>
        </p:grpSpPr>
        <p:sp>
          <p:nvSpPr>
            <p:cNvPr id="81" name="TextBox 80"/>
            <p:cNvSpPr txBox="1"/>
            <p:nvPr/>
          </p:nvSpPr>
          <p:spPr>
            <a:xfrm>
              <a:off x="5549306" y="1535135"/>
              <a:ext cx="1119406" cy="2850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ru-RU"/>
              </a:defPPr>
              <a:lvl1pPr algn="ctr"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sz="1333" dirty="0"/>
                <a:t>Veeam Agent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647493" y="1308087"/>
              <a:ext cx="2986830" cy="154129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494" fontAlgn="base">
                <a:spcBef>
                  <a:spcPct val="0"/>
                </a:spcBef>
                <a:spcAft>
                  <a:spcPct val="0"/>
                </a:spcAft>
              </a:pPr>
              <a:endParaRPr lang="ru-RU" sz="1466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5204" y="1061764"/>
              <a:ext cx="507331" cy="507180"/>
            </a:xfrm>
            <a:prstGeom prst="rect">
              <a:avLst/>
            </a:prstGeom>
          </p:spPr>
        </p:pic>
      </p:grpSp>
      <p:sp>
        <p:nvSpPr>
          <p:cNvPr id="6" name="Isosceles Triangle 5"/>
          <p:cNvSpPr/>
          <p:nvPr/>
        </p:nvSpPr>
        <p:spPr bwMode="auto">
          <a:xfrm rot="10800000">
            <a:off x="7215891" y="3294018"/>
            <a:ext cx="3250356" cy="36941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5000">
                <a:schemeClr val="bg1">
                  <a:lumMod val="50000"/>
                  <a:alpha val="37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73480" y="3944171"/>
            <a:ext cx="2720625" cy="993051"/>
            <a:chOff x="5081012" y="3322244"/>
            <a:chExt cx="2041000" cy="744982"/>
          </a:xfrm>
        </p:grpSpPr>
        <p:grpSp>
          <p:nvGrpSpPr>
            <p:cNvPr id="4" name="Group 3"/>
            <p:cNvGrpSpPr/>
            <p:nvPr/>
          </p:nvGrpSpPr>
          <p:grpSpPr>
            <a:xfrm>
              <a:off x="5905499" y="3322244"/>
              <a:ext cx="522470" cy="591097"/>
              <a:chOff x="6091441" y="2808474"/>
              <a:chExt cx="522470" cy="59109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1441" y="2808474"/>
                <a:ext cx="522470" cy="371648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6115338" y="3176423"/>
                <a:ext cx="474676" cy="22314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3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ROBO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81012" y="3351715"/>
              <a:ext cx="641016" cy="715511"/>
              <a:chOff x="5176271" y="2736083"/>
              <a:chExt cx="641016" cy="71551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176271" y="3074566"/>
                <a:ext cx="641016" cy="3770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3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Traveling</a:t>
                </a:r>
                <a:br>
                  <a:rPr lang="en-US" sz="13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13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sales</a:t>
                </a: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9866" y="2736083"/>
                <a:ext cx="413827" cy="312707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651568" y="3336039"/>
              <a:ext cx="470444" cy="731186"/>
              <a:chOff x="7013736" y="2700680"/>
              <a:chExt cx="470444" cy="731186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7013736" y="3054838"/>
                <a:ext cx="470444" cy="3770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ru-RU"/>
                </a:defPPr>
                <a:lvl1pPr algn="ctr">
                  <a:defRPr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r>
                  <a:rPr lang="en-US" sz="1333" dirty="0"/>
                  <a:t>Home</a:t>
                </a:r>
                <a:br>
                  <a:rPr lang="en-US" sz="1333" dirty="0"/>
                </a:br>
                <a:r>
                  <a:rPr lang="en-US" sz="1333" dirty="0"/>
                  <a:t>users</a:t>
                </a: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1299" y="2700680"/>
                <a:ext cx="455317" cy="344058"/>
              </a:xfrm>
              <a:prstGeom prst="rect">
                <a:avLst/>
              </a:prstGeom>
            </p:spPr>
          </p:pic>
        </p:grpSp>
      </p:grpSp>
      <p:sp>
        <p:nvSpPr>
          <p:cNvPr id="54" name="Rectangle 53"/>
          <p:cNvSpPr/>
          <p:nvPr/>
        </p:nvSpPr>
        <p:spPr bwMode="auto">
          <a:xfrm>
            <a:off x="7293886" y="3654787"/>
            <a:ext cx="3162206" cy="146546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429475" y="3846067"/>
            <a:ext cx="178641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53" y="2407777"/>
            <a:ext cx="389477" cy="389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74" y="2418768"/>
            <a:ext cx="428295" cy="3674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78" y="2427368"/>
            <a:ext cx="350295" cy="35029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7989143" y="4639410"/>
            <a:ext cx="184730" cy="3179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1466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68339" y="2834959"/>
            <a:ext cx="561372" cy="3794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Agent</a:t>
            </a:r>
          </a:p>
          <a:p>
            <a:pPr algn="ctr"/>
            <a:r>
              <a:rPr lang="en-US" sz="9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589270" y="2836289"/>
            <a:ext cx="492443" cy="3794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Agent</a:t>
            </a:r>
          </a:p>
          <a:p>
            <a:pPr algn="ctr"/>
            <a:r>
              <a:rPr lang="en-US" sz="9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533591" y="2852420"/>
            <a:ext cx="675185" cy="3794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Agent</a:t>
            </a:r>
          </a:p>
          <a:p>
            <a:pPr algn="ctr"/>
            <a:r>
              <a:rPr lang="en-US" sz="9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27945767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2" dirty="0"/>
              <a:t>Veeam ONE: Built-in Agent Reporting</a:t>
            </a:r>
            <a:br>
              <a:rPr lang="en-US" sz="5332" dirty="0"/>
            </a:br>
            <a:endParaRPr lang="en-US" sz="5332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4" y="1447801"/>
            <a:ext cx="7683854" cy="4957531"/>
          </a:xfrm>
        </p:spPr>
        <p:txBody>
          <a:bodyPr/>
          <a:lstStyle/>
          <a:p>
            <a:r>
              <a:rPr lang="en-US" sz="3200" dirty="0"/>
              <a:t>Veeam ONE includes reports to assist with Agent Management and help identify:</a:t>
            </a:r>
          </a:p>
          <a:p>
            <a:endParaRPr lang="en-US" sz="3200" dirty="0"/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3200" dirty="0"/>
              <a:t>Protected agents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3200" dirty="0"/>
              <a:t>Agent backup status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3200" dirty="0"/>
              <a:t>Identify agents with no backup copy</a:t>
            </a:r>
          </a:p>
          <a:p>
            <a:endParaRPr lang="en-US" dirty="0"/>
          </a:p>
        </p:txBody>
      </p:sp>
      <p:pic>
        <p:nvPicPr>
          <p:cNvPr id="8" name="Picture 2" descr="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835" y="1447801"/>
            <a:ext cx="3466194" cy="1851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835" y="3604024"/>
            <a:ext cx="3496387" cy="20325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121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45419-BF5B-44BC-A468-FD19F9460EE6}"/>
              </a:ext>
            </a:extLst>
          </p:cNvPr>
          <p:cNvSpPr txBox="1"/>
          <p:nvPr/>
        </p:nvSpPr>
        <p:spPr>
          <a:xfrm>
            <a:off x="2071396" y="2239346"/>
            <a:ext cx="7707086" cy="25472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9900" b="1" dirty="0">
                <a:ln w="15875">
                  <a:solidFill>
                    <a:srgbClr val="00B436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1349952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481" y="2320631"/>
            <a:ext cx="2361865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NEW</a:t>
            </a:r>
            <a:r>
              <a:rPr lang="en-US" sz="2399" dirty="0">
                <a:solidFill>
                  <a:schemeClr val="bg1"/>
                </a:solidFill>
                <a:latin typeface="+mj-lt"/>
              </a:rPr>
              <a:t> Veeam </a:t>
            </a:r>
            <a:r>
              <a:rPr lang="en-US" sz="2399" b="1" dirty="0">
                <a:solidFill>
                  <a:srgbClr val="93EA20"/>
                </a:solidFill>
                <a:latin typeface="+mj-lt"/>
              </a:rPr>
              <a:t>v10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337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855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927" y="2689883"/>
            <a:ext cx="428002" cy="73840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out</a:t>
            </a:r>
            <a:br>
              <a:rPr lang="en-US" sz="2399" dirty="0">
                <a:solidFill>
                  <a:schemeClr val="bg1"/>
                </a:solidFill>
                <a:latin typeface="+mj-lt"/>
              </a:rPr>
            </a:br>
            <a:r>
              <a:rPr lang="en-US" sz="2399" dirty="0">
                <a:solidFill>
                  <a:schemeClr val="bg1"/>
                </a:solidFill>
                <a:latin typeface="+mj-lt"/>
              </a:rPr>
              <a:t>of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9634" y="3515671"/>
            <a:ext cx="1878591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for Availability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3772" y="5871123"/>
            <a:ext cx="6059158" cy="4923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3199" dirty="0">
                <a:solidFill>
                  <a:schemeClr val="bg1"/>
                </a:solidFill>
                <a:latin typeface="+mj-lt"/>
              </a:rPr>
              <a:t>Universal Storage Integration API</a:t>
            </a:r>
            <a:endParaRPr lang="ru-RU" sz="3199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" y="3318386"/>
            <a:ext cx="2803295" cy="868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966" y="3336013"/>
            <a:ext cx="2185204" cy="5860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089" y="2669416"/>
            <a:ext cx="2038827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Available now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1185" y="2713379"/>
            <a:ext cx="2101537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Coming in v10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2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820546"/>
          </a:xfrm>
        </p:spPr>
        <p:txBody>
          <a:bodyPr/>
          <a:lstStyle/>
          <a:p>
            <a:r>
              <a:rPr lang="en-US" sz="5332" dirty="0"/>
              <a:t>Universal Storage API </a:t>
            </a:r>
            <a:endParaRPr lang="en-US" sz="5332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4" y="1447801"/>
            <a:ext cx="11596686" cy="4957531"/>
          </a:xfrm>
        </p:spPr>
        <p:txBody>
          <a:bodyPr/>
          <a:lstStyle/>
          <a:p>
            <a:r>
              <a:rPr lang="en-US" b="1" dirty="0"/>
              <a:t>Take backups at any time!</a:t>
            </a:r>
          </a:p>
          <a:p>
            <a:endParaRPr lang="en-US" dirty="0"/>
          </a:p>
          <a:p>
            <a:r>
              <a:rPr lang="en-US" dirty="0"/>
              <a:t>Direct integration with the world’s leading storage providers broadens Veeam’s list of integrated partnerships.</a:t>
            </a:r>
          </a:p>
          <a:p>
            <a:endParaRPr lang="en-US" dirty="0"/>
          </a:p>
          <a:p>
            <a:r>
              <a:rPr lang="en-US" dirty="0"/>
              <a:t>Improves performance for existing joint users and future customers.</a:t>
            </a:r>
          </a:p>
          <a:p>
            <a:endParaRPr lang="en-US" dirty="0"/>
          </a:p>
          <a:p>
            <a:r>
              <a:rPr lang="en-US" dirty="0"/>
              <a:t>Users can experience 50x faster backups, improved RTOs and RPOs, and easy to use, wizard-driven integrations.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7926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38" y="125535"/>
            <a:ext cx="11189139" cy="6212427"/>
          </a:xfrm>
          <a:prstGeom prst="rect">
            <a:avLst/>
          </a:prstGeom>
        </p:spPr>
      </p:pic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1049E38A-62CE-45A5-B2C6-667E80D3FBD7}"/>
              </a:ext>
            </a:extLst>
          </p:cNvPr>
          <p:cNvSpPr/>
          <p:nvPr/>
        </p:nvSpPr>
        <p:spPr bwMode="auto">
          <a:xfrm flipH="1">
            <a:off x="10179845" y="6207691"/>
            <a:ext cx="2008977" cy="560935"/>
          </a:xfrm>
          <a:prstGeom prst="round1Rect">
            <a:avLst/>
          </a:prstGeom>
          <a:solidFill>
            <a:srgbClr val="007DB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45708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17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AA8186-6922-47B3-AA42-009E3921B050}"/>
              </a:ext>
            </a:extLst>
          </p:cNvPr>
          <p:cNvGrpSpPr/>
          <p:nvPr/>
        </p:nvGrpSpPr>
        <p:grpSpPr>
          <a:xfrm>
            <a:off x="10376508" y="6405332"/>
            <a:ext cx="1615651" cy="163201"/>
            <a:chOff x="4583754" y="5523540"/>
            <a:chExt cx="3024492" cy="3054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605EDA-3667-4B2C-A8C7-731E0C7F06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754" y="5564561"/>
              <a:ext cx="1256205" cy="223389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24A1766-7DB5-4A4C-88BA-B03618E528D6}"/>
                </a:ext>
              </a:extLst>
            </p:cNvPr>
            <p:cNvCxnSpPr/>
            <p:nvPr userDrawn="1"/>
          </p:nvCxnSpPr>
          <p:spPr>
            <a:xfrm>
              <a:off x="6110207" y="5523540"/>
              <a:ext cx="1" cy="3054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7AFE4D2-D943-4DCD-BA73-9222A566F01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56" y="5576497"/>
              <a:ext cx="1227790" cy="19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9322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65" b="0" dirty="0">
                <a:ln w="3175">
                  <a:noFill/>
                </a:ln>
                <a:solidFill>
                  <a:srgbClr val="00B336"/>
                </a:solidFill>
                <a:ea typeface="+mn-ea"/>
                <a:cs typeface="Arial" charset="0"/>
              </a:rPr>
              <a:t>Features by Storage Integration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6479"/>
              </p:ext>
            </p:extLst>
          </p:nvPr>
        </p:nvGraphicFramePr>
        <p:xfrm>
          <a:off x="1" y="1505516"/>
          <a:ext cx="12188824" cy="535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160">
                  <a:extLst>
                    <a:ext uri="{9D8B030D-6E8A-4147-A177-3AD203B41FA5}">
                      <a16:colId xmlns:a16="http://schemas.microsoft.com/office/drawing/2014/main" val="4238649112"/>
                    </a:ext>
                  </a:extLst>
                </a:gridCol>
                <a:gridCol w="1620799">
                  <a:extLst>
                    <a:ext uri="{9D8B030D-6E8A-4147-A177-3AD203B41FA5}">
                      <a16:colId xmlns:a16="http://schemas.microsoft.com/office/drawing/2014/main" val="614812337"/>
                    </a:ext>
                  </a:extLst>
                </a:gridCol>
                <a:gridCol w="755031">
                  <a:extLst>
                    <a:ext uri="{9D8B030D-6E8A-4147-A177-3AD203B41FA5}">
                      <a16:colId xmlns:a16="http://schemas.microsoft.com/office/drawing/2014/main" val="3059221950"/>
                    </a:ext>
                  </a:extLst>
                </a:gridCol>
                <a:gridCol w="1308719">
                  <a:extLst>
                    <a:ext uri="{9D8B030D-6E8A-4147-A177-3AD203B41FA5}">
                      <a16:colId xmlns:a16="http://schemas.microsoft.com/office/drawing/2014/main" val="3247128456"/>
                    </a:ext>
                  </a:extLst>
                </a:gridCol>
                <a:gridCol w="795299">
                  <a:extLst>
                    <a:ext uri="{9D8B030D-6E8A-4147-A177-3AD203B41FA5}">
                      <a16:colId xmlns:a16="http://schemas.microsoft.com/office/drawing/2014/main" val="2925740040"/>
                    </a:ext>
                  </a:extLst>
                </a:gridCol>
                <a:gridCol w="1147647">
                  <a:extLst>
                    <a:ext uri="{9D8B030D-6E8A-4147-A177-3AD203B41FA5}">
                      <a16:colId xmlns:a16="http://schemas.microsoft.com/office/drawing/2014/main" val="1656707069"/>
                    </a:ext>
                  </a:extLst>
                </a:gridCol>
                <a:gridCol w="1268452">
                  <a:extLst>
                    <a:ext uri="{9D8B030D-6E8A-4147-A177-3AD203B41FA5}">
                      <a16:colId xmlns:a16="http://schemas.microsoft.com/office/drawing/2014/main" val="2939735752"/>
                    </a:ext>
                  </a:extLst>
                </a:gridCol>
                <a:gridCol w="1685717">
                  <a:extLst>
                    <a:ext uri="{9D8B030D-6E8A-4147-A177-3AD203B41FA5}">
                      <a16:colId xmlns:a16="http://schemas.microsoft.com/office/drawing/2014/main" val="1338497024"/>
                    </a:ext>
                  </a:extLst>
                </a:gridCol>
              </a:tblGrid>
              <a:tr h="897096">
                <a:tc>
                  <a:txBody>
                    <a:bodyPr/>
                    <a:lstStyle/>
                    <a:p>
                      <a:r>
                        <a:rPr lang="en-US" sz="1600" dirty="0"/>
                        <a:t>Model</a:t>
                      </a:r>
                    </a:p>
                    <a:p>
                      <a:r>
                        <a:rPr lang="en-US" sz="1600" b="0" dirty="0"/>
                        <a:t>(Bold is Generally</a:t>
                      </a:r>
                      <a:r>
                        <a:rPr lang="en-US" sz="1600" b="0" baseline="0" dirty="0"/>
                        <a:t> Available)</a:t>
                      </a:r>
                      <a:endParaRPr lang="en-US" sz="1600" b="0" dirty="0"/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Integration</a:t>
                      </a:r>
                      <a:r>
                        <a:rPr lang="en-US" sz="1600" baseline="0" dirty="0"/>
                        <a:t> Developer</a:t>
                      </a:r>
                      <a:endParaRPr lang="en-US" sz="1600" dirty="0"/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BfSS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BfSS with Snapshot Retention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VESS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 Demand Labs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Snapshot</a:t>
                      </a:r>
                      <a:r>
                        <a:rPr lang="en-US" sz="1600" baseline="0" dirty="0"/>
                        <a:t>-Only Jobs</a:t>
                      </a:r>
                      <a:endParaRPr lang="en-US" sz="1600" dirty="0"/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Snapshot Replication</a:t>
                      </a: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3917390355"/>
                  </a:ext>
                </a:extLst>
              </a:tr>
              <a:tr h="408068">
                <a:tc>
                  <a:txBody>
                    <a:bodyPr/>
                    <a:lstStyle/>
                    <a:p>
                      <a:r>
                        <a:rPr lang="en-US" sz="1600" b="1" dirty="0"/>
                        <a:t>HPE StoreVirtual/VSA/(HC380)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Veeam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35613"/>
                  </a:ext>
                </a:extLst>
              </a:tr>
              <a:tr h="445067">
                <a:tc>
                  <a:txBody>
                    <a:bodyPr/>
                    <a:lstStyle/>
                    <a:p>
                      <a:r>
                        <a:rPr lang="en-US" sz="1600" b="1" dirty="0"/>
                        <a:t>HPE 3PAR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Veeam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16737"/>
                  </a:ext>
                </a:extLst>
              </a:tr>
              <a:tr h="445067">
                <a:tc>
                  <a:txBody>
                    <a:bodyPr/>
                    <a:lstStyle/>
                    <a:p>
                      <a:r>
                        <a:rPr lang="en-US" sz="1600" b="1" dirty="0"/>
                        <a:t>HPE</a:t>
                      </a:r>
                      <a:r>
                        <a:rPr lang="en-US" sz="1600" b="1" baseline="0" dirty="0"/>
                        <a:t> Nimble</a:t>
                      </a:r>
                      <a:endParaRPr lang="en-US" sz="1600" b="1" dirty="0"/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Veeam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024147"/>
                  </a:ext>
                </a:extLst>
              </a:tr>
              <a:tr h="445067">
                <a:tc>
                  <a:txBody>
                    <a:bodyPr/>
                    <a:lstStyle/>
                    <a:p>
                      <a:r>
                        <a:rPr lang="en-US" sz="1600" b="1" dirty="0"/>
                        <a:t>NetApp ONTAP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Veeam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95778"/>
                  </a:ext>
                </a:extLst>
              </a:tr>
              <a:tr h="445067">
                <a:tc>
                  <a:txBody>
                    <a:bodyPr/>
                    <a:lstStyle/>
                    <a:p>
                      <a:r>
                        <a:rPr lang="en-US" sz="1600" b="1" dirty="0"/>
                        <a:t>DellEMC</a:t>
                      </a:r>
                      <a:r>
                        <a:rPr lang="en-US" sz="1600" b="1" baseline="0" dirty="0"/>
                        <a:t> VNX/VNXe/Unity</a:t>
                      </a:r>
                      <a:endParaRPr lang="en-US" sz="1600" b="1" dirty="0"/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Veeam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707"/>
                  </a:ext>
                </a:extLst>
              </a:tr>
              <a:tr h="445067">
                <a:tc>
                  <a:txBody>
                    <a:bodyPr/>
                    <a:lstStyle/>
                    <a:p>
                      <a:r>
                        <a:rPr lang="en-US" sz="1600" b="1" dirty="0"/>
                        <a:t>Cisco HyperFlex (VM Snapshots)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Veeam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32492"/>
                  </a:ext>
                </a:extLst>
              </a:tr>
              <a:tr h="609441">
                <a:tc>
                  <a:txBody>
                    <a:bodyPr/>
                    <a:lstStyle/>
                    <a:p>
                      <a:r>
                        <a:rPr lang="en-US" sz="1600" dirty="0"/>
                        <a:t>IBM/Lenovo Spectrum Virtualize</a:t>
                      </a:r>
                    </a:p>
                    <a:p>
                      <a:r>
                        <a:rPr lang="en-US" sz="1600" dirty="0"/>
                        <a:t>(Storwize/SVC/V</a:t>
                      </a:r>
                      <a:r>
                        <a:rPr lang="en-US" sz="1600" baseline="0" dirty="0"/>
                        <a:t> Series/VersaStack)</a:t>
                      </a:r>
                      <a:endParaRPr lang="en-US" sz="1600" dirty="0"/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Veeam (Storage API)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76736"/>
                  </a:ext>
                </a:extLst>
              </a:tr>
              <a:tr h="609441">
                <a:tc>
                  <a:txBody>
                    <a:bodyPr/>
                    <a:lstStyle/>
                    <a:p>
                      <a:r>
                        <a:rPr lang="en-US" sz="1600" dirty="0"/>
                        <a:t>Infinidat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Infinidat (Storage API)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206842"/>
                  </a:ext>
                </a:extLst>
              </a:tr>
              <a:tr h="609441">
                <a:tc>
                  <a:txBody>
                    <a:bodyPr/>
                    <a:lstStyle/>
                    <a:p>
                      <a:r>
                        <a:rPr lang="en-US" sz="1600" dirty="0"/>
                        <a:t>New Vendors (Pure Storage)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Vendor</a:t>
                      </a:r>
                      <a:r>
                        <a:rPr lang="en-US" sz="1600" baseline="0" dirty="0"/>
                        <a:t> (Storage API)</a:t>
                      </a:r>
                      <a:endParaRPr lang="en-US" sz="1600" dirty="0"/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121888" marR="121888" marT="60944" marB="60944" anchor="ctr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44" marB="6094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732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8188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45419-BF5B-44BC-A468-FD19F9460EE6}"/>
              </a:ext>
            </a:extLst>
          </p:cNvPr>
          <p:cNvSpPr txBox="1"/>
          <p:nvPr/>
        </p:nvSpPr>
        <p:spPr>
          <a:xfrm>
            <a:off x="2071396" y="2239346"/>
            <a:ext cx="7707086" cy="25472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9900" b="1" dirty="0">
                <a:ln w="15875">
                  <a:solidFill>
                    <a:srgbClr val="00B436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9081302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DBBEB45-922B-4C5C-9530-7905B3F63866}"/>
              </a:ext>
            </a:extLst>
          </p:cNvPr>
          <p:cNvSpPr/>
          <p:nvPr/>
        </p:nvSpPr>
        <p:spPr>
          <a:xfrm>
            <a:off x="1887166" y="1196502"/>
            <a:ext cx="8433881" cy="48225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5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2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3343119-023F-41B9-8C64-7DABCD2B192A}"/>
              </a:ext>
            </a:extLst>
          </p:cNvPr>
          <p:cNvGrpSpPr>
            <a:grpSpLocks/>
          </p:cNvGrpSpPr>
          <p:nvPr/>
        </p:nvGrpSpPr>
        <p:grpSpPr>
          <a:xfrm>
            <a:off x="2906298" y="944594"/>
            <a:ext cx="1828800" cy="1143001"/>
            <a:chOff x="2241479" y="1410631"/>
            <a:chExt cx="1517904" cy="93268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80C39F8-A38A-44C2-AB07-FC4C1F29C9D8}"/>
                </a:ext>
              </a:extLst>
            </p:cNvPr>
            <p:cNvSpPr/>
            <p:nvPr/>
          </p:nvSpPr>
          <p:spPr bwMode="auto">
            <a:xfrm>
              <a:off x="2241479" y="1410631"/>
              <a:ext cx="1517904" cy="932688"/>
            </a:xfrm>
            <a:prstGeom prst="roundRect">
              <a:avLst/>
            </a:prstGeom>
            <a:solidFill>
              <a:srgbClr val="005F4B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91440" rIns="4572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ea typeface="Segoe UI" pitchFamily="34" charset="0"/>
                  <a:cs typeface="Segoe UI" pitchFamily="34" charset="0"/>
                </a:rPr>
                <a:t>On-Premises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B9198AB-A835-479D-8C09-F70ACFA2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01165" y="1768141"/>
              <a:ext cx="437068" cy="437068"/>
            </a:xfrm>
            <a:prstGeom prst="rect">
              <a:avLst/>
            </a:prstGeom>
          </p:spPr>
        </p:pic>
      </p:grpSp>
      <p:sp>
        <p:nvSpPr>
          <p:cNvPr id="46" name="Freeform 138">
            <a:extLst>
              <a:ext uri="{FF2B5EF4-FFF2-40B4-BE49-F238E27FC236}">
                <a16:creationId xmlns:a16="http://schemas.microsoft.com/office/drawing/2014/main" id="{898D725E-5AFF-4D0E-B34D-F52DC2068CAF}"/>
              </a:ext>
            </a:extLst>
          </p:cNvPr>
          <p:cNvSpPr/>
          <p:nvPr/>
        </p:nvSpPr>
        <p:spPr>
          <a:xfrm>
            <a:off x="7571476" y="981522"/>
            <a:ext cx="1828800" cy="1143000"/>
          </a:xfrm>
          <a:custGeom>
            <a:avLst/>
            <a:gdLst>
              <a:gd name="connsiteX0" fmla="*/ 1074026 w 2035661"/>
              <a:gd name="connsiteY0" fmla="*/ 0 h 1260170"/>
              <a:gd name="connsiteX1" fmla="*/ 1691310 w 2035661"/>
              <a:gd name="connsiteY1" fmla="*/ 503101 h 1260170"/>
              <a:gd name="connsiteX2" fmla="*/ 1692248 w 2035661"/>
              <a:gd name="connsiteY2" fmla="*/ 512409 h 1260170"/>
              <a:gd name="connsiteX3" fmla="*/ 1736346 w 2035661"/>
              <a:gd name="connsiteY3" fmla="*/ 516854 h 1260170"/>
              <a:gd name="connsiteX4" fmla="*/ 2035661 w 2035661"/>
              <a:gd name="connsiteY4" fmla="*/ 884101 h 1260170"/>
              <a:gd name="connsiteX5" fmla="*/ 1736346 w 2035661"/>
              <a:gd name="connsiteY5" fmla="*/ 1251348 h 1260170"/>
              <a:gd name="connsiteX6" fmla="*/ 1704110 w 2035661"/>
              <a:gd name="connsiteY6" fmla="*/ 1254598 h 1260170"/>
              <a:gd name="connsiteX7" fmla="*/ 1704110 w 2035661"/>
              <a:gd name="connsiteY7" fmla="*/ 1258963 h 1260170"/>
              <a:gd name="connsiteX8" fmla="*/ 1660808 w 2035661"/>
              <a:gd name="connsiteY8" fmla="*/ 1258963 h 1260170"/>
              <a:gd name="connsiteX9" fmla="*/ 1660798 w 2035661"/>
              <a:gd name="connsiteY9" fmla="*/ 1258964 h 1260170"/>
              <a:gd name="connsiteX10" fmla="*/ 1660788 w 2035661"/>
              <a:gd name="connsiteY10" fmla="*/ 1258963 h 1260170"/>
              <a:gd name="connsiteX11" fmla="*/ 1085999 w 2035661"/>
              <a:gd name="connsiteY11" fmla="*/ 1258963 h 1260170"/>
              <a:gd name="connsiteX12" fmla="*/ 1074026 w 2035661"/>
              <a:gd name="connsiteY12" fmla="*/ 1260170 h 1260170"/>
              <a:gd name="connsiteX13" fmla="*/ 1062053 w 2035661"/>
              <a:gd name="connsiteY13" fmla="*/ 1258963 h 1260170"/>
              <a:gd name="connsiteX14" fmla="*/ 448898 w 2035661"/>
              <a:gd name="connsiteY14" fmla="*/ 1258963 h 1260170"/>
              <a:gd name="connsiteX15" fmla="*/ 448888 w 2035661"/>
              <a:gd name="connsiteY15" fmla="*/ 1258964 h 1260170"/>
              <a:gd name="connsiteX16" fmla="*/ 448878 w 2035661"/>
              <a:gd name="connsiteY16" fmla="*/ 1258963 h 1260170"/>
              <a:gd name="connsiteX17" fmla="*/ 382386 w 2035661"/>
              <a:gd name="connsiteY17" fmla="*/ 1258963 h 1260170"/>
              <a:gd name="connsiteX18" fmla="*/ 382386 w 2035661"/>
              <a:gd name="connsiteY18" fmla="*/ 1252260 h 1260170"/>
              <a:gd name="connsiteX19" fmla="*/ 358421 w 2035661"/>
              <a:gd name="connsiteY19" fmla="*/ 1249844 h 1260170"/>
              <a:gd name="connsiteX20" fmla="*/ 0 w 2035661"/>
              <a:gd name="connsiteY20" fmla="*/ 810076 h 1260170"/>
              <a:gd name="connsiteX21" fmla="*/ 448888 w 2035661"/>
              <a:gd name="connsiteY21" fmla="*/ 361188 h 1260170"/>
              <a:gd name="connsiteX22" fmla="*/ 503310 w 2035661"/>
              <a:gd name="connsiteY22" fmla="*/ 366674 h 1260170"/>
              <a:gd name="connsiteX23" fmla="*/ 551550 w 2035661"/>
              <a:gd name="connsiteY23" fmla="*/ 277799 h 1260170"/>
              <a:gd name="connsiteX24" fmla="*/ 1074026 w 2035661"/>
              <a:gd name="connsiteY24" fmla="*/ 0 h 12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5661" h="1260170">
                <a:moveTo>
                  <a:pt x="1074026" y="0"/>
                </a:moveTo>
                <a:cubicBezTo>
                  <a:pt x="1378514" y="0"/>
                  <a:pt x="1632557" y="215982"/>
                  <a:pt x="1691310" y="503101"/>
                </a:cubicBezTo>
                <a:lnTo>
                  <a:pt x="1692248" y="512409"/>
                </a:lnTo>
                <a:lnTo>
                  <a:pt x="1736346" y="516854"/>
                </a:lnTo>
                <a:cubicBezTo>
                  <a:pt x="1907165" y="551809"/>
                  <a:pt x="2035661" y="702949"/>
                  <a:pt x="2035661" y="884101"/>
                </a:cubicBezTo>
                <a:cubicBezTo>
                  <a:pt x="2035661" y="1065253"/>
                  <a:pt x="1907165" y="1216394"/>
                  <a:pt x="1736346" y="1251348"/>
                </a:cubicBezTo>
                <a:lnTo>
                  <a:pt x="1704110" y="1254598"/>
                </a:lnTo>
                <a:lnTo>
                  <a:pt x="1704110" y="1258963"/>
                </a:lnTo>
                <a:lnTo>
                  <a:pt x="1660808" y="1258963"/>
                </a:lnTo>
                <a:lnTo>
                  <a:pt x="1660798" y="1258964"/>
                </a:lnTo>
                <a:lnTo>
                  <a:pt x="1660788" y="1258963"/>
                </a:lnTo>
                <a:lnTo>
                  <a:pt x="1085999" y="1258963"/>
                </a:lnTo>
                <a:lnTo>
                  <a:pt x="1074026" y="1260170"/>
                </a:lnTo>
                <a:lnTo>
                  <a:pt x="1062053" y="1258963"/>
                </a:lnTo>
                <a:lnTo>
                  <a:pt x="448898" y="1258963"/>
                </a:lnTo>
                <a:lnTo>
                  <a:pt x="448888" y="1258964"/>
                </a:lnTo>
                <a:lnTo>
                  <a:pt x="448878" y="1258963"/>
                </a:lnTo>
                <a:lnTo>
                  <a:pt x="382386" y="1258963"/>
                </a:lnTo>
                <a:lnTo>
                  <a:pt x="382386" y="1252260"/>
                </a:lnTo>
                <a:lnTo>
                  <a:pt x="358421" y="1249844"/>
                </a:lnTo>
                <a:cubicBezTo>
                  <a:pt x="153871" y="1207987"/>
                  <a:pt x="0" y="1027001"/>
                  <a:pt x="0" y="810076"/>
                </a:cubicBezTo>
                <a:cubicBezTo>
                  <a:pt x="0" y="562162"/>
                  <a:pt x="200974" y="361188"/>
                  <a:pt x="448888" y="361188"/>
                </a:cubicBezTo>
                <a:lnTo>
                  <a:pt x="503310" y="366674"/>
                </a:lnTo>
                <a:lnTo>
                  <a:pt x="551550" y="277799"/>
                </a:lnTo>
                <a:cubicBezTo>
                  <a:pt x="664781" y="110195"/>
                  <a:pt x="856535" y="0"/>
                  <a:pt x="1074026" y="0"/>
                </a:cubicBezTo>
                <a:close/>
              </a:path>
            </a:pathLst>
          </a:custGeom>
          <a:solidFill>
            <a:srgbClr val="005F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5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SaaS</a:t>
            </a:r>
            <a:endParaRPr kumimoji="0" lang="ru-RU" sz="136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7" name="Freeform 110">
            <a:extLst>
              <a:ext uri="{FF2B5EF4-FFF2-40B4-BE49-F238E27FC236}">
                <a16:creationId xmlns:a16="http://schemas.microsoft.com/office/drawing/2014/main" id="{056D83C8-37BE-4F3F-AA0A-35689AB41C41}"/>
              </a:ext>
            </a:extLst>
          </p:cNvPr>
          <p:cNvSpPr>
            <a:spLocks noChangeAspect="1"/>
          </p:cNvSpPr>
          <p:nvPr/>
        </p:nvSpPr>
        <p:spPr>
          <a:xfrm>
            <a:off x="1429385" y="4309355"/>
            <a:ext cx="1816125" cy="1143000"/>
          </a:xfrm>
          <a:custGeom>
            <a:avLst/>
            <a:gdLst>
              <a:gd name="connsiteX0" fmla="*/ 1074026 w 2035661"/>
              <a:gd name="connsiteY0" fmla="*/ 0 h 1260170"/>
              <a:gd name="connsiteX1" fmla="*/ 1691310 w 2035661"/>
              <a:gd name="connsiteY1" fmla="*/ 503101 h 1260170"/>
              <a:gd name="connsiteX2" fmla="*/ 1692248 w 2035661"/>
              <a:gd name="connsiteY2" fmla="*/ 512409 h 1260170"/>
              <a:gd name="connsiteX3" fmla="*/ 1736346 w 2035661"/>
              <a:gd name="connsiteY3" fmla="*/ 516854 h 1260170"/>
              <a:gd name="connsiteX4" fmla="*/ 2035661 w 2035661"/>
              <a:gd name="connsiteY4" fmla="*/ 884101 h 1260170"/>
              <a:gd name="connsiteX5" fmla="*/ 1736346 w 2035661"/>
              <a:gd name="connsiteY5" fmla="*/ 1251348 h 1260170"/>
              <a:gd name="connsiteX6" fmla="*/ 1704110 w 2035661"/>
              <a:gd name="connsiteY6" fmla="*/ 1254598 h 1260170"/>
              <a:gd name="connsiteX7" fmla="*/ 1704110 w 2035661"/>
              <a:gd name="connsiteY7" fmla="*/ 1258963 h 1260170"/>
              <a:gd name="connsiteX8" fmla="*/ 1660808 w 2035661"/>
              <a:gd name="connsiteY8" fmla="*/ 1258963 h 1260170"/>
              <a:gd name="connsiteX9" fmla="*/ 1660798 w 2035661"/>
              <a:gd name="connsiteY9" fmla="*/ 1258964 h 1260170"/>
              <a:gd name="connsiteX10" fmla="*/ 1660788 w 2035661"/>
              <a:gd name="connsiteY10" fmla="*/ 1258963 h 1260170"/>
              <a:gd name="connsiteX11" fmla="*/ 1085999 w 2035661"/>
              <a:gd name="connsiteY11" fmla="*/ 1258963 h 1260170"/>
              <a:gd name="connsiteX12" fmla="*/ 1074026 w 2035661"/>
              <a:gd name="connsiteY12" fmla="*/ 1260170 h 1260170"/>
              <a:gd name="connsiteX13" fmla="*/ 1062053 w 2035661"/>
              <a:gd name="connsiteY13" fmla="*/ 1258963 h 1260170"/>
              <a:gd name="connsiteX14" fmla="*/ 448898 w 2035661"/>
              <a:gd name="connsiteY14" fmla="*/ 1258963 h 1260170"/>
              <a:gd name="connsiteX15" fmla="*/ 448888 w 2035661"/>
              <a:gd name="connsiteY15" fmla="*/ 1258964 h 1260170"/>
              <a:gd name="connsiteX16" fmla="*/ 448878 w 2035661"/>
              <a:gd name="connsiteY16" fmla="*/ 1258963 h 1260170"/>
              <a:gd name="connsiteX17" fmla="*/ 382386 w 2035661"/>
              <a:gd name="connsiteY17" fmla="*/ 1258963 h 1260170"/>
              <a:gd name="connsiteX18" fmla="*/ 382386 w 2035661"/>
              <a:gd name="connsiteY18" fmla="*/ 1252260 h 1260170"/>
              <a:gd name="connsiteX19" fmla="*/ 358421 w 2035661"/>
              <a:gd name="connsiteY19" fmla="*/ 1249844 h 1260170"/>
              <a:gd name="connsiteX20" fmla="*/ 0 w 2035661"/>
              <a:gd name="connsiteY20" fmla="*/ 810076 h 1260170"/>
              <a:gd name="connsiteX21" fmla="*/ 448888 w 2035661"/>
              <a:gd name="connsiteY21" fmla="*/ 361188 h 1260170"/>
              <a:gd name="connsiteX22" fmla="*/ 503310 w 2035661"/>
              <a:gd name="connsiteY22" fmla="*/ 366674 h 1260170"/>
              <a:gd name="connsiteX23" fmla="*/ 551550 w 2035661"/>
              <a:gd name="connsiteY23" fmla="*/ 277799 h 1260170"/>
              <a:gd name="connsiteX24" fmla="*/ 1074026 w 2035661"/>
              <a:gd name="connsiteY24" fmla="*/ 0 h 12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5661" h="1260170">
                <a:moveTo>
                  <a:pt x="1074026" y="0"/>
                </a:moveTo>
                <a:cubicBezTo>
                  <a:pt x="1378514" y="0"/>
                  <a:pt x="1632557" y="215982"/>
                  <a:pt x="1691310" y="503101"/>
                </a:cubicBezTo>
                <a:lnTo>
                  <a:pt x="1692248" y="512409"/>
                </a:lnTo>
                <a:lnTo>
                  <a:pt x="1736346" y="516854"/>
                </a:lnTo>
                <a:cubicBezTo>
                  <a:pt x="1907165" y="551809"/>
                  <a:pt x="2035661" y="702949"/>
                  <a:pt x="2035661" y="884101"/>
                </a:cubicBezTo>
                <a:cubicBezTo>
                  <a:pt x="2035661" y="1065253"/>
                  <a:pt x="1907165" y="1216394"/>
                  <a:pt x="1736346" y="1251348"/>
                </a:cubicBezTo>
                <a:lnTo>
                  <a:pt x="1704110" y="1254598"/>
                </a:lnTo>
                <a:lnTo>
                  <a:pt x="1704110" y="1258963"/>
                </a:lnTo>
                <a:lnTo>
                  <a:pt x="1660808" y="1258963"/>
                </a:lnTo>
                <a:lnTo>
                  <a:pt x="1660798" y="1258964"/>
                </a:lnTo>
                <a:lnTo>
                  <a:pt x="1660788" y="1258963"/>
                </a:lnTo>
                <a:lnTo>
                  <a:pt x="1085999" y="1258963"/>
                </a:lnTo>
                <a:lnTo>
                  <a:pt x="1074026" y="1260170"/>
                </a:lnTo>
                <a:lnTo>
                  <a:pt x="1062053" y="1258963"/>
                </a:lnTo>
                <a:lnTo>
                  <a:pt x="448898" y="1258963"/>
                </a:lnTo>
                <a:lnTo>
                  <a:pt x="448888" y="1258964"/>
                </a:lnTo>
                <a:lnTo>
                  <a:pt x="448878" y="1258963"/>
                </a:lnTo>
                <a:lnTo>
                  <a:pt x="382386" y="1258963"/>
                </a:lnTo>
                <a:lnTo>
                  <a:pt x="382386" y="1252260"/>
                </a:lnTo>
                <a:lnTo>
                  <a:pt x="358421" y="1249844"/>
                </a:lnTo>
                <a:cubicBezTo>
                  <a:pt x="153871" y="1207987"/>
                  <a:pt x="0" y="1027001"/>
                  <a:pt x="0" y="810076"/>
                </a:cubicBezTo>
                <a:cubicBezTo>
                  <a:pt x="0" y="562162"/>
                  <a:pt x="200974" y="361188"/>
                  <a:pt x="448888" y="361188"/>
                </a:cubicBezTo>
                <a:lnTo>
                  <a:pt x="503310" y="366674"/>
                </a:lnTo>
                <a:lnTo>
                  <a:pt x="551550" y="277799"/>
                </a:lnTo>
                <a:cubicBezTo>
                  <a:pt x="664781" y="110195"/>
                  <a:pt x="856535" y="0"/>
                  <a:pt x="1074026" y="0"/>
                </a:cubicBezTo>
                <a:close/>
              </a:path>
            </a:pathLst>
          </a:custGeom>
          <a:solidFill>
            <a:srgbClr val="005F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5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VCSP</a:t>
            </a:r>
            <a:b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MSP</a:t>
            </a:r>
            <a:endParaRPr kumimoji="0" lang="ru-RU" sz="136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843D14E1-04AB-4421-BF6A-928931A03778}"/>
              </a:ext>
            </a:extLst>
          </p:cNvPr>
          <p:cNvSpPr>
            <a:spLocks/>
          </p:cNvSpPr>
          <p:nvPr/>
        </p:nvSpPr>
        <p:spPr>
          <a:xfrm>
            <a:off x="8723021" y="4289899"/>
            <a:ext cx="1828800" cy="1143000"/>
          </a:xfrm>
          <a:custGeom>
            <a:avLst/>
            <a:gdLst>
              <a:gd name="connsiteX0" fmla="*/ 983449 w 1863986"/>
              <a:gd name="connsiteY0" fmla="*/ 0 h 1146489"/>
              <a:gd name="connsiteX1" fmla="*/ 1548675 w 1863986"/>
              <a:gd name="connsiteY1" fmla="*/ 460672 h 1146489"/>
              <a:gd name="connsiteX2" fmla="*/ 1549534 w 1863986"/>
              <a:gd name="connsiteY2" fmla="*/ 469195 h 1146489"/>
              <a:gd name="connsiteX3" fmla="*/ 1589913 w 1863986"/>
              <a:gd name="connsiteY3" fmla="*/ 473265 h 1146489"/>
              <a:gd name="connsiteX4" fmla="*/ 1863986 w 1863986"/>
              <a:gd name="connsiteY4" fmla="*/ 809541 h 1146489"/>
              <a:gd name="connsiteX5" fmla="*/ 1589913 w 1863986"/>
              <a:gd name="connsiteY5" fmla="*/ 1145816 h 1146489"/>
              <a:gd name="connsiteX6" fmla="*/ 1583238 w 1863986"/>
              <a:gd name="connsiteY6" fmla="*/ 1146489 h 1146489"/>
              <a:gd name="connsiteX7" fmla="*/ 348531 w 1863986"/>
              <a:gd name="connsiteY7" fmla="*/ 1146489 h 1146489"/>
              <a:gd name="connsiteX8" fmla="*/ 328194 w 1863986"/>
              <a:gd name="connsiteY8" fmla="*/ 1144439 h 1146489"/>
              <a:gd name="connsiteX9" fmla="*/ 0 w 1863986"/>
              <a:gd name="connsiteY9" fmla="*/ 741759 h 1146489"/>
              <a:gd name="connsiteX10" fmla="*/ 411032 w 1863986"/>
              <a:gd name="connsiteY10" fmla="*/ 330727 h 1146489"/>
              <a:gd name="connsiteX11" fmla="*/ 460864 w 1863986"/>
              <a:gd name="connsiteY11" fmla="*/ 335751 h 1146489"/>
              <a:gd name="connsiteX12" fmla="*/ 505036 w 1863986"/>
              <a:gd name="connsiteY12" fmla="*/ 254371 h 1146489"/>
              <a:gd name="connsiteX13" fmla="*/ 983449 w 1863986"/>
              <a:gd name="connsiteY13" fmla="*/ 0 h 114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3986" h="1146489">
                <a:moveTo>
                  <a:pt x="983449" y="0"/>
                </a:moveTo>
                <a:cubicBezTo>
                  <a:pt x="1262259" y="0"/>
                  <a:pt x="1494877" y="197767"/>
                  <a:pt x="1548675" y="460672"/>
                </a:cubicBezTo>
                <a:lnTo>
                  <a:pt x="1549534" y="469195"/>
                </a:lnTo>
                <a:lnTo>
                  <a:pt x="1589913" y="473265"/>
                </a:lnTo>
                <a:cubicBezTo>
                  <a:pt x="1746327" y="505272"/>
                  <a:pt x="1863986" y="643666"/>
                  <a:pt x="1863986" y="809541"/>
                </a:cubicBezTo>
                <a:cubicBezTo>
                  <a:pt x="1863986" y="975415"/>
                  <a:pt x="1746327" y="1113810"/>
                  <a:pt x="1589913" y="1145816"/>
                </a:cubicBezTo>
                <a:lnTo>
                  <a:pt x="1583238" y="1146489"/>
                </a:lnTo>
                <a:lnTo>
                  <a:pt x="348531" y="1146489"/>
                </a:lnTo>
                <a:lnTo>
                  <a:pt x="328194" y="1144439"/>
                </a:lnTo>
                <a:cubicBezTo>
                  <a:pt x="140894" y="1106112"/>
                  <a:pt x="0" y="940389"/>
                  <a:pt x="0" y="741759"/>
                </a:cubicBezTo>
                <a:cubicBezTo>
                  <a:pt x="0" y="514752"/>
                  <a:pt x="184025" y="330727"/>
                  <a:pt x="411032" y="330727"/>
                </a:cubicBezTo>
                <a:lnTo>
                  <a:pt x="460864" y="335751"/>
                </a:lnTo>
                <a:lnTo>
                  <a:pt x="505036" y="254371"/>
                </a:lnTo>
                <a:cubicBezTo>
                  <a:pt x="608718" y="100902"/>
                  <a:pt x="784300" y="0"/>
                  <a:pt x="983449" y="0"/>
                </a:cubicBezTo>
                <a:close/>
              </a:path>
            </a:pathLst>
          </a:custGeom>
          <a:solidFill>
            <a:srgbClr val="005F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Cloud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6969C4F-1ACF-4AC4-BCC6-08EC27778031}"/>
              </a:ext>
            </a:extLst>
          </p:cNvPr>
          <p:cNvSpPr/>
          <p:nvPr/>
        </p:nvSpPr>
        <p:spPr bwMode="auto">
          <a:xfrm>
            <a:off x="3539023" y="2594771"/>
            <a:ext cx="5233585" cy="1946591"/>
          </a:xfrm>
          <a:prstGeom prst="roundRect">
            <a:avLst/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CB9ABF3-8CE2-47B1-B274-CF3932958F99}"/>
              </a:ext>
            </a:extLst>
          </p:cNvPr>
          <p:cNvSpPr/>
          <p:nvPr/>
        </p:nvSpPr>
        <p:spPr bwMode="auto">
          <a:xfrm>
            <a:off x="4178616" y="3743013"/>
            <a:ext cx="3842600" cy="604843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Always-On Availability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19149B-9F7F-4DEE-84FD-C7A52F426D17}"/>
              </a:ext>
            </a:extLst>
          </p:cNvPr>
          <p:cNvGrpSpPr/>
          <p:nvPr/>
        </p:nvGrpSpPr>
        <p:grpSpPr>
          <a:xfrm>
            <a:off x="3879322" y="2782160"/>
            <a:ext cx="4525438" cy="826962"/>
            <a:chOff x="2771800" y="2629979"/>
            <a:chExt cx="3753977" cy="68598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38F4FDA-4B5F-47D5-8551-66A118C3B476}"/>
                </a:ext>
              </a:extLst>
            </p:cNvPr>
            <p:cNvSpPr/>
            <p:nvPr/>
          </p:nvSpPr>
          <p:spPr bwMode="auto">
            <a:xfrm>
              <a:off x="2915817" y="2655850"/>
              <a:ext cx="1376896" cy="501734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rPr>
                <a:t>Any Service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B594165-D55B-4011-ADB1-CBEFEC9C7CD0}"/>
                </a:ext>
              </a:extLst>
            </p:cNvPr>
            <p:cNvSpPr txBox="1"/>
            <p:nvPr/>
          </p:nvSpPr>
          <p:spPr>
            <a:xfrm>
              <a:off x="4466779" y="3044720"/>
              <a:ext cx="365634" cy="1531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File</a:t>
              </a:r>
              <a:endPara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94F9367-8DFC-4579-B1B9-5EB53BAC18B9}"/>
                </a:ext>
              </a:extLst>
            </p:cNvPr>
            <p:cNvSpPr txBox="1"/>
            <p:nvPr/>
          </p:nvSpPr>
          <p:spPr>
            <a:xfrm>
              <a:off x="4940444" y="3042618"/>
              <a:ext cx="457200" cy="1573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</a:t>
              </a:r>
              <a:endPara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7B64069-D946-4F0F-A4C3-C3692925B9FA}"/>
                </a:ext>
              </a:extLst>
            </p:cNvPr>
            <p:cNvSpPr txBox="1"/>
            <p:nvPr/>
          </p:nvSpPr>
          <p:spPr>
            <a:xfrm>
              <a:off x="5485065" y="3042618"/>
              <a:ext cx="365634" cy="1573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VM</a:t>
              </a:r>
              <a:endPara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58046C-5E61-4B7E-960D-2E17BD242E25}"/>
                </a:ext>
              </a:extLst>
            </p:cNvPr>
            <p:cNvSpPr/>
            <p:nvPr/>
          </p:nvSpPr>
          <p:spPr bwMode="auto">
            <a:xfrm>
              <a:off x="5484756" y="2633472"/>
              <a:ext cx="384048" cy="365760"/>
            </a:xfrm>
            <a:prstGeom prst="rect">
              <a:avLst/>
            </a:prstGeom>
            <a:solidFill>
              <a:srgbClr val="005F4B"/>
            </a:solidFill>
            <a:ln w="127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ABB3023-E2B6-4B35-A644-F34B5FEB56D4}"/>
                </a:ext>
              </a:extLst>
            </p:cNvPr>
            <p:cNvCxnSpPr>
              <a:cxnSpLocks/>
            </p:cNvCxnSpPr>
            <p:nvPr/>
          </p:nvCxnSpPr>
          <p:spPr>
            <a:xfrm>
              <a:off x="2771800" y="3315967"/>
              <a:ext cx="3684090" cy="0"/>
            </a:xfrm>
            <a:prstGeom prst="line">
              <a:avLst/>
            </a:prstGeom>
            <a:ln w="25400">
              <a:solidFill>
                <a:srgbClr val="00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86A4368-FE68-4BA7-B3A3-403854BCD3B2}"/>
                </a:ext>
              </a:extLst>
            </p:cNvPr>
            <p:cNvGrpSpPr/>
            <p:nvPr/>
          </p:nvGrpSpPr>
          <p:grpSpPr>
            <a:xfrm>
              <a:off x="4970894" y="2629979"/>
              <a:ext cx="384048" cy="365760"/>
              <a:chOff x="4970894" y="2629979"/>
              <a:chExt cx="384048" cy="36576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6F60BEE-CABD-42CC-98AC-05F2E49F8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894" y="2629979"/>
                <a:ext cx="384048" cy="365760"/>
              </a:xfrm>
              <a:prstGeom prst="rect">
                <a:avLst/>
              </a:prstGeom>
              <a:solidFill>
                <a:srgbClr val="005F4B"/>
              </a:solidFill>
              <a:ln w="1270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03487DDB-44ED-443B-BB04-F8E65A2946A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051474" y="2723405"/>
                <a:ext cx="244468" cy="210698"/>
              </a:xfrm>
              <a:custGeom>
                <a:avLst/>
                <a:gdLst>
                  <a:gd name="T0" fmla="*/ 36 w 406"/>
                  <a:gd name="T1" fmla="*/ 281 h 350"/>
                  <a:gd name="T2" fmla="*/ 36 w 406"/>
                  <a:gd name="T3" fmla="*/ 70 h 350"/>
                  <a:gd name="T4" fmla="*/ 357 w 406"/>
                  <a:gd name="T5" fmla="*/ 70 h 350"/>
                  <a:gd name="T6" fmla="*/ 357 w 406"/>
                  <a:gd name="T7" fmla="*/ 191 h 350"/>
                  <a:gd name="T8" fmla="*/ 393 w 406"/>
                  <a:gd name="T9" fmla="*/ 213 h 350"/>
                  <a:gd name="T10" fmla="*/ 393 w 406"/>
                  <a:gd name="T11" fmla="*/ 28 h 350"/>
                  <a:gd name="T12" fmla="*/ 365 w 406"/>
                  <a:gd name="T13" fmla="*/ 0 h 350"/>
                  <a:gd name="T14" fmla="*/ 28 w 406"/>
                  <a:gd name="T15" fmla="*/ 0 h 350"/>
                  <a:gd name="T16" fmla="*/ 0 w 406"/>
                  <a:gd name="T17" fmla="*/ 28 h 350"/>
                  <a:gd name="T18" fmla="*/ 0 w 406"/>
                  <a:gd name="T19" fmla="*/ 289 h 350"/>
                  <a:gd name="T20" fmla="*/ 28 w 406"/>
                  <a:gd name="T21" fmla="*/ 317 h 350"/>
                  <a:gd name="T22" fmla="*/ 265 w 406"/>
                  <a:gd name="T23" fmla="*/ 317 h 350"/>
                  <a:gd name="T24" fmla="*/ 265 w 406"/>
                  <a:gd name="T25" fmla="*/ 281 h 350"/>
                  <a:gd name="T26" fmla="*/ 36 w 406"/>
                  <a:gd name="T27" fmla="*/ 281 h 350"/>
                  <a:gd name="T28" fmla="*/ 156 w 406"/>
                  <a:gd name="T29" fmla="*/ 19 h 350"/>
                  <a:gd name="T30" fmla="*/ 172 w 406"/>
                  <a:gd name="T31" fmla="*/ 35 h 350"/>
                  <a:gd name="T32" fmla="*/ 156 w 406"/>
                  <a:gd name="T33" fmla="*/ 51 h 350"/>
                  <a:gd name="T34" fmla="*/ 140 w 406"/>
                  <a:gd name="T35" fmla="*/ 35 h 350"/>
                  <a:gd name="T36" fmla="*/ 156 w 406"/>
                  <a:gd name="T37" fmla="*/ 19 h 350"/>
                  <a:gd name="T38" fmla="*/ 100 w 406"/>
                  <a:gd name="T39" fmla="*/ 19 h 350"/>
                  <a:gd name="T40" fmla="*/ 116 w 406"/>
                  <a:gd name="T41" fmla="*/ 35 h 350"/>
                  <a:gd name="T42" fmla="*/ 100 w 406"/>
                  <a:gd name="T43" fmla="*/ 51 h 350"/>
                  <a:gd name="T44" fmla="*/ 84 w 406"/>
                  <a:gd name="T45" fmla="*/ 35 h 350"/>
                  <a:gd name="T46" fmla="*/ 100 w 406"/>
                  <a:gd name="T47" fmla="*/ 19 h 350"/>
                  <a:gd name="T48" fmla="*/ 28 w 406"/>
                  <a:gd name="T49" fmla="*/ 35 h 350"/>
                  <a:gd name="T50" fmla="*/ 44 w 406"/>
                  <a:gd name="T51" fmla="*/ 19 h 350"/>
                  <a:gd name="T52" fmla="*/ 60 w 406"/>
                  <a:gd name="T53" fmla="*/ 35 h 350"/>
                  <a:gd name="T54" fmla="*/ 44 w 406"/>
                  <a:gd name="T55" fmla="*/ 51 h 350"/>
                  <a:gd name="T56" fmla="*/ 28 w 406"/>
                  <a:gd name="T57" fmla="*/ 35 h 350"/>
                  <a:gd name="T58" fmla="*/ 402 w 406"/>
                  <a:gd name="T59" fmla="*/ 250 h 350"/>
                  <a:gd name="T60" fmla="*/ 299 w 406"/>
                  <a:gd name="T61" fmla="*/ 187 h 350"/>
                  <a:gd name="T62" fmla="*/ 292 w 406"/>
                  <a:gd name="T63" fmla="*/ 191 h 350"/>
                  <a:gd name="T64" fmla="*/ 292 w 406"/>
                  <a:gd name="T65" fmla="*/ 312 h 350"/>
                  <a:gd name="T66" fmla="*/ 298 w 406"/>
                  <a:gd name="T67" fmla="*/ 315 h 350"/>
                  <a:gd name="T68" fmla="*/ 325 w 406"/>
                  <a:gd name="T69" fmla="*/ 292 h 350"/>
                  <a:gd name="T70" fmla="*/ 336 w 406"/>
                  <a:gd name="T71" fmla="*/ 294 h 350"/>
                  <a:gd name="T72" fmla="*/ 364 w 406"/>
                  <a:gd name="T73" fmla="*/ 344 h 350"/>
                  <a:gd name="T74" fmla="*/ 376 w 406"/>
                  <a:gd name="T75" fmla="*/ 348 h 350"/>
                  <a:gd name="T76" fmla="*/ 388 w 406"/>
                  <a:gd name="T77" fmla="*/ 341 h 350"/>
                  <a:gd name="T78" fmla="*/ 392 w 406"/>
                  <a:gd name="T79" fmla="*/ 329 h 350"/>
                  <a:gd name="T80" fmla="*/ 363 w 406"/>
                  <a:gd name="T81" fmla="*/ 279 h 350"/>
                  <a:gd name="T82" fmla="*/ 368 w 406"/>
                  <a:gd name="T83" fmla="*/ 268 h 350"/>
                  <a:gd name="T84" fmla="*/ 401 w 406"/>
                  <a:gd name="T85" fmla="*/ 257 h 350"/>
                  <a:gd name="T86" fmla="*/ 402 w 406"/>
                  <a:gd name="T87" fmla="*/ 2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6" h="350">
                    <a:moveTo>
                      <a:pt x="36" y="281"/>
                    </a:moveTo>
                    <a:cubicBezTo>
                      <a:pt x="36" y="70"/>
                      <a:pt x="36" y="70"/>
                      <a:pt x="36" y="70"/>
                    </a:cubicBezTo>
                    <a:cubicBezTo>
                      <a:pt x="357" y="70"/>
                      <a:pt x="357" y="70"/>
                      <a:pt x="357" y="70"/>
                    </a:cubicBezTo>
                    <a:cubicBezTo>
                      <a:pt x="357" y="191"/>
                      <a:pt x="357" y="191"/>
                      <a:pt x="357" y="191"/>
                    </a:cubicBezTo>
                    <a:cubicBezTo>
                      <a:pt x="393" y="213"/>
                      <a:pt x="393" y="213"/>
                      <a:pt x="393" y="213"/>
                    </a:cubicBezTo>
                    <a:cubicBezTo>
                      <a:pt x="393" y="28"/>
                      <a:pt x="393" y="28"/>
                      <a:pt x="393" y="28"/>
                    </a:cubicBezTo>
                    <a:cubicBezTo>
                      <a:pt x="393" y="12"/>
                      <a:pt x="380" y="0"/>
                      <a:pt x="365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0" y="305"/>
                      <a:pt x="13" y="317"/>
                      <a:pt x="28" y="317"/>
                    </a:cubicBezTo>
                    <a:cubicBezTo>
                      <a:pt x="265" y="317"/>
                      <a:pt x="265" y="317"/>
                      <a:pt x="265" y="317"/>
                    </a:cubicBezTo>
                    <a:cubicBezTo>
                      <a:pt x="265" y="281"/>
                      <a:pt x="265" y="281"/>
                      <a:pt x="265" y="281"/>
                    </a:cubicBezTo>
                    <a:lnTo>
                      <a:pt x="36" y="281"/>
                    </a:lnTo>
                    <a:close/>
                    <a:moveTo>
                      <a:pt x="156" y="19"/>
                    </a:moveTo>
                    <a:cubicBezTo>
                      <a:pt x="165" y="19"/>
                      <a:pt x="172" y="26"/>
                      <a:pt x="172" y="35"/>
                    </a:cubicBezTo>
                    <a:cubicBezTo>
                      <a:pt x="172" y="44"/>
                      <a:pt x="165" y="51"/>
                      <a:pt x="156" y="51"/>
                    </a:cubicBezTo>
                    <a:cubicBezTo>
                      <a:pt x="147" y="51"/>
                      <a:pt x="140" y="44"/>
                      <a:pt x="140" y="35"/>
                    </a:cubicBezTo>
                    <a:cubicBezTo>
                      <a:pt x="140" y="26"/>
                      <a:pt x="147" y="19"/>
                      <a:pt x="156" y="19"/>
                    </a:cubicBezTo>
                    <a:close/>
                    <a:moveTo>
                      <a:pt x="100" y="19"/>
                    </a:moveTo>
                    <a:cubicBezTo>
                      <a:pt x="109" y="19"/>
                      <a:pt x="116" y="26"/>
                      <a:pt x="116" y="35"/>
                    </a:cubicBezTo>
                    <a:cubicBezTo>
                      <a:pt x="116" y="44"/>
                      <a:pt x="109" y="51"/>
                      <a:pt x="100" y="51"/>
                    </a:cubicBezTo>
                    <a:cubicBezTo>
                      <a:pt x="91" y="51"/>
                      <a:pt x="84" y="44"/>
                      <a:pt x="84" y="35"/>
                    </a:cubicBezTo>
                    <a:cubicBezTo>
                      <a:pt x="84" y="26"/>
                      <a:pt x="91" y="19"/>
                      <a:pt x="100" y="19"/>
                    </a:cubicBezTo>
                    <a:close/>
                    <a:moveTo>
                      <a:pt x="28" y="35"/>
                    </a:moveTo>
                    <a:cubicBezTo>
                      <a:pt x="28" y="26"/>
                      <a:pt x="35" y="19"/>
                      <a:pt x="44" y="19"/>
                    </a:cubicBezTo>
                    <a:cubicBezTo>
                      <a:pt x="53" y="19"/>
                      <a:pt x="60" y="26"/>
                      <a:pt x="60" y="35"/>
                    </a:cubicBezTo>
                    <a:cubicBezTo>
                      <a:pt x="60" y="44"/>
                      <a:pt x="53" y="51"/>
                      <a:pt x="44" y="51"/>
                    </a:cubicBezTo>
                    <a:cubicBezTo>
                      <a:pt x="35" y="51"/>
                      <a:pt x="28" y="44"/>
                      <a:pt x="28" y="35"/>
                    </a:cubicBezTo>
                    <a:close/>
                    <a:moveTo>
                      <a:pt x="402" y="250"/>
                    </a:moveTo>
                    <a:cubicBezTo>
                      <a:pt x="299" y="187"/>
                      <a:pt x="299" y="187"/>
                      <a:pt x="299" y="187"/>
                    </a:cubicBezTo>
                    <a:cubicBezTo>
                      <a:pt x="295" y="184"/>
                      <a:pt x="292" y="186"/>
                      <a:pt x="292" y="191"/>
                    </a:cubicBezTo>
                    <a:cubicBezTo>
                      <a:pt x="292" y="312"/>
                      <a:pt x="292" y="312"/>
                      <a:pt x="292" y="312"/>
                    </a:cubicBezTo>
                    <a:cubicBezTo>
                      <a:pt x="292" y="317"/>
                      <a:pt x="295" y="318"/>
                      <a:pt x="298" y="315"/>
                    </a:cubicBezTo>
                    <a:cubicBezTo>
                      <a:pt x="325" y="292"/>
                      <a:pt x="325" y="292"/>
                      <a:pt x="325" y="292"/>
                    </a:cubicBezTo>
                    <a:cubicBezTo>
                      <a:pt x="329" y="289"/>
                      <a:pt x="334" y="290"/>
                      <a:pt x="336" y="294"/>
                    </a:cubicBezTo>
                    <a:cubicBezTo>
                      <a:pt x="364" y="344"/>
                      <a:pt x="364" y="344"/>
                      <a:pt x="364" y="344"/>
                    </a:cubicBezTo>
                    <a:cubicBezTo>
                      <a:pt x="367" y="349"/>
                      <a:pt x="372" y="350"/>
                      <a:pt x="376" y="348"/>
                    </a:cubicBezTo>
                    <a:cubicBezTo>
                      <a:pt x="388" y="341"/>
                      <a:pt x="388" y="341"/>
                      <a:pt x="388" y="341"/>
                    </a:cubicBezTo>
                    <a:cubicBezTo>
                      <a:pt x="392" y="339"/>
                      <a:pt x="394" y="333"/>
                      <a:pt x="392" y="329"/>
                    </a:cubicBezTo>
                    <a:cubicBezTo>
                      <a:pt x="363" y="279"/>
                      <a:pt x="363" y="279"/>
                      <a:pt x="363" y="279"/>
                    </a:cubicBezTo>
                    <a:cubicBezTo>
                      <a:pt x="361" y="275"/>
                      <a:pt x="363" y="270"/>
                      <a:pt x="368" y="268"/>
                    </a:cubicBezTo>
                    <a:cubicBezTo>
                      <a:pt x="401" y="257"/>
                      <a:pt x="401" y="257"/>
                      <a:pt x="401" y="257"/>
                    </a:cubicBezTo>
                    <a:cubicBezTo>
                      <a:pt x="406" y="256"/>
                      <a:pt x="406" y="253"/>
                      <a:pt x="402" y="2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400" dirty="0">
                  <a:solidFill>
                    <a:srgbClr val="717074"/>
                  </a:solidFill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87ED14-4350-49BE-9BDB-CEF123826D1E}"/>
                </a:ext>
              </a:extLst>
            </p:cNvPr>
            <p:cNvSpPr txBox="1"/>
            <p:nvPr/>
          </p:nvSpPr>
          <p:spPr>
            <a:xfrm>
              <a:off x="5859755" y="3044721"/>
              <a:ext cx="666022" cy="1531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  <a:endPara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D5E9506-64C7-4BB3-B920-19DEE79359A7}"/>
                </a:ext>
              </a:extLst>
            </p:cNvPr>
            <p:cNvGrpSpPr/>
            <p:nvPr/>
          </p:nvGrpSpPr>
          <p:grpSpPr>
            <a:xfrm>
              <a:off x="4455307" y="2629979"/>
              <a:ext cx="384048" cy="365760"/>
              <a:chOff x="4455307" y="2629979"/>
              <a:chExt cx="384048" cy="36576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905047C-B3F4-4E74-9D5E-B95418978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307" y="2629979"/>
                <a:ext cx="384048" cy="365760"/>
              </a:xfrm>
              <a:prstGeom prst="rect">
                <a:avLst/>
              </a:prstGeom>
              <a:solidFill>
                <a:srgbClr val="005F4B"/>
              </a:solidFill>
              <a:ln w="1270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Flowchart: Magnetic Disk 73">
                <a:extLst>
                  <a:ext uri="{FF2B5EF4-FFF2-40B4-BE49-F238E27FC236}">
                    <a16:creationId xmlns:a16="http://schemas.microsoft.com/office/drawing/2014/main" id="{58CE78C0-FA81-458F-BB1B-B0FB7066A921}"/>
                  </a:ext>
                </a:extLst>
              </p:cNvPr>
              <p:cNvSpPr/>
              <p:nvPr/>
            </p:nvSpPr>
            <p:spPr bwMode="auto">
              <a:xfrm>
                <a:off x="4556194" y="2701997"/>
                <a:ext cx="182880" cy="228600"/>
              </a:xfrm>
              <a:prstGeom prst="flowChartMagneticDisk">
                <a:avLst/>
              </a:prstGeom>
              <a:noFill/>
              <a:ln w="15875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223695E-EDCC-49B3-AA43-3BAA4D7A88A6}"/>
                </a:ext>
              </a:extLst>
            </p:cNvPr>
            <p:cNvGrpSpPr/>
            <p:nvPr/>
          </p:nvGrpSpPr>
          <p:grpSpPr>
            <a:xfrm>
              <a:off x="5997635" y="2633472"/>
              <a:ext cx="384048" cy="365760"/>
              <a:chOff x="5997635" y="2633472"/>
              <a:chExt cx="384048" cy="365760"/>
            </a:xfrm>
          </p:grpSpPr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064BDA7D-C867-4974-8E62-50917B3090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132431" y="2731351"/>
                <a:ext cx="249252" cy="214821"/>
              </a:xfrm>
              <a:custGeom>
                <a:avLst/>
                <a:gdLst>
                  <a:gd name="T0" fmla="*/ 36 w 406"/>
                  <a:gd name="T1" fmla="*/ 281 h 350"/>
                  <a:gd name="T2" fmla="*/ 36 w 406"/>
                  <a:gd name="T3" fmla="*/ 70 h 350"/>
                  <a:gd name="T4" fmla="*/ 357 w 406"/>
                  <a:gd name="T5" fmla="*/ 70 h 350"/>
                  <a:gd name="T6" fmla="*/ 357 w 406"/>
                  <a:gd name="T7" fmla="*/ 191 h 350"/>
                  <a:gd name="T8" fmla="*/ 393 w 406"/>
                  <a:gd name="T9" fmla="*/ 213 h 350"/>
                  <a:gd name="T10" fmla="*/ 393 w 406"/>
                  <a:gd name="T11" fmla="*/ 28 h 350"/>
                  <a:gd name="T12" fmla="*/ 365 w 406"/>
                  <a:gd name="T13" fmla="*/ 0 h 350"/>
                  <a:gd name="T14" fmla="*/ 28 w 406"/>
                  <a:gd name="T15" fmla="*/ 0 h 350"/>
                  <a:gd name="T16" fmla="*/ 0 w 406"/>
                  <a:gd name="T17" fmla="*/ 28 h 350"/>
                  <a:gd name="T18" fmla="*/ 0 w 406"/>
                  <a:gd name="T19" fmla="*/ 289 h 350"/>
                  <a:gd name="T20" fmla="*/ 28 w 406"/>
                  <a:gd name="T21" fmla="*/ 317 h 350"/>
                  <a:gd name="T22" fmla="*/ 265 w 406"/>
                  <a:gd name="T23" fmla="*/ 317 h 350"/>
                  <a:gd name="T24" fmla="*/ 265 w 406"/>
                  <a:gd name="T25" fmla="*/ 281 h 350"/>
                  <a:gd name="T26" fmla="*/ 36 w 406"/>
                  <a:gd name="T27" fmla="*/ 281 h 350"/>
                  <a:gd name="T28" fmla="*/ 156 w 406"/>
                  <a:gd name="T29" fmla="*/ 19 h 350"/>
                  <a:gd name="T30" fmla="*/ 172 w 406"/>
                  <a:gd name="T31" fmla="*/ 35 h 350"/>
                  <a:gd name="T32" fmla="*/ 156 w 406"/>
                  <a:gd name="T33" fmla="*/ 51 h 350"/>
                  <a:gd name="T34" fmla="*/ 140 w 406"/>
                  <a:gd name="T35" fmla="*/ 35 h 350"/>
                  <a:gd name="T36" fmla="*/ 156 w 406"/>
                  <a:gd name="T37" fmla="*/ 19 h 350"/>
                  <a:gd name="T38" fmla="*/ 100 w 406"/>
                  <a:gd name="T39" fmla="*/ 19 h 350"/>
                  <a:gd name="T40" fmla="*/ 116 w 406"/>
                  <a:gd name="T41" fmla="*/ 35 h 350"/>
                  <a:gd name="T42" fmla="*/ 100 w 406"/>
                  <a:gd name="T43" fmla="*/ 51 h 350"/>
                  <a:gd name="T44" fmla="*/ 84 w 406"/>
                  <a:gd name="T45" fmla="*/ 35 h 350"/>
                  <a:gd name="T46" fmla="*/ 100 w 406"/>
                  <a:gd name="T47" fmla="*/ 19 h 350"/>
                  <a:gd name="T48" fmla="*/ 28 w 406"/>
                  <a:gd name="T49" fmla="*/ 35 h 350"/>
                  <a:gd name="T50" fmla="*/ 44 w 406"/>
                  <a:gd name="T51" fmla="*/ 19 h 350"/>
                  <a:gd name="T52" fmla="*/ 60 w 406"/>
                  <a:gd name="T53" fmla="*/ 35 h 350"/>
                  <a:gd name="T54" fmla="*/ 44 w 406"/>
                  <a:gd name="T55" fmla="*/ 51 h 350"/>
                  <a:gd name="T56" fmla="*/ 28 w 406"/>
                  <a:gd name="T57" fmla="*/ 35 h 350"/>
                  <a:gd name="T58" fmla="*/ 402 w 406"/>
                  <a:gd name="T59" fmla="*/ 250 h 350"/>
                  <a:gd name="T60" fmla="*/ 299 w 406"/>
                  <a:gd name="T61" fmla="*/ 187 h 350"/>
                  <a:gd name="T62" fmla="*/ 292 w 406"/>
                  <a:gd name="T63" fmla="*/ 191 h 350"/>
                  <a:gd name="T64" fmla="*/ 292 w 406"/>
                  <a:gd name="T65" fmla="*/ 312 h 350"/>
                  <a:gd name="T66" fmla="*/ 298 w 406"/>
                  <a:gd name="T67" fmla="*/ 315 h 350"/>
                  <a:gd name="T68" fmla="*/ 325 w 406"/>
                  <a:gd name="T69" fmla="*/ 292 h 350"/>
                  <a:gd name="T70" fmla="*/ 336 w 406"/>
                  <a:gd name="T71" fmla="*/ 294 h 350"/>
                  <a:gd name="T72" fmla="*/ 364 w 406"/>
                  <a:gd name="T73" fmla="*/ 344 h 350"/>
                  <a:gd name="T74" fmla="*/ 376 w 406"/>
                  <a:gd name="T75" fmla="*/ 348 h 350"/>
                  <a:gd name="T76" fmla="*/ 388 w 406"/>
                  <a:gd name="T77" fmla="*/ 341 h 350"/>
                  <a:gd name="T78" fmla="*/ 392 w 406"/>
                  <a:gd name="T79" fmla="*/ 329 h 350"/>
                  <a:gd name="T80" fmla="*/ 363 w 406"/>
                  <a:gd name="T81" fmla="*/ 279 h 350"/>
                  <a:gd name="T82" fmla="*/ 368 w 406"/>
                  <a:gd name="T83" fmla="*/ 268 h 350"/>
                  <a:gd name="T84" fmla="*/ 401 w 406"/>
                  <a:gd name="T85" fmla="*/ 257 h 350"/>
                  <a:gd name="T86" fmla="*/ 402 w 406"/>
                  <a:gd name="T87" fmla="*/ 2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6" h="350">
                    <a:moveTo>
                      <a:pt x="36" y="281"/>
                    </a:moveTo>
                    <a:cubicBezTo>
                      <a:pt x="36" y="70"/>
                      <a:pt x="36" y="70"/>
                      <a:pt x="36" y="70"/>
                    </a:cubicBezTo>
                    <a:cubicBezTo>
                      <a:pt x="357" y="70"/>
                      <a:pt x="357" y="70"/>
                      <a:pt x="357" y="70"/>
                    </a:cubicBezTo>
                    <a:cubicBezTo>
                      <a:pt x="357" y="191"/>
                      <a:pt x="357" y="191"/>
                      <a:pt x="357" y="191"/>
                    </a:cubicBezTo>
                    <a:cubicBezTo>
                      <a:pt x="393" y="213"/>
                      <a:pt x="393" y="213"/>
                      <a:pt x="393" y="213"/>
                    </a:cubicBezTo>
                    <a:cubicBezTo>
                      <a:pt x="393" y="28"/>
                      <a:pt x="393" y="28"/>
                      <a:pt x="393" y="28"/>
                    </a:cubicBezTo>
                    <a:cubicBezTo>
                      <a:pt x="393" y="12"/>
                      <a:pt x="380" y="0"/>
                      <a:pt x="365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0" y="305"/>
                      <a:pt x="13" y="317"/>
                      <a:pt x="28" y="317"/>
                    </a:cubicBezTo>
                    <a:cubicBezTo>
                      <a:pt x="265" y="317"/>
                      <a:pt x="265" y="317"/>
                      <a:pt x="265" y="317"/>
                    </a:cubicBezTo>
                    <a:cubicBezTo>
                      <a:pt x="265" y="281"/>
                      <a:pt x="265" y="281"/>
                      <a:pt x="265" y="281"/>
                    </a:cubicBezTo>
                    <a:lnTo>
                      <a:pt x="36" y="281"/>
                    </a:lnTo>
                    <a:close/>
                    <a:moveTo>
                      <a:pt x="156" y="19"/>
                    </a:moveTo>
                    <a:cubicBezTo>
                      <a:pt x="165" y="19"/>
                      <a:pt x="172" y="26"/>
                      <a:pt x="172" y="35"/>
                    </a:cubicBezTo>
                    <a:cubicBezTo>
                      <a:pt x="172" y="44"/>
                      <a:pt x="165" y="51"/>
                      <a:pt x="156" y="51"/>
                    </a:cubicBezTo>
                    <a:cubicBezTo>
                      <a:pt x="147" y="51"/>
                      <a:pt x="140" y="44"/>
                      <a:pt x="140" y="35"/>
                    </a:cubicBezTo>
                    <a:cubicBezTo>
                      <a:pt x="140" y="26"/>
                      <a:pt x="147" y="19"/>
                      <a:pt x="156" y="19"/>
                    </a:cubicBezTo>
                    <a:close/>
                    <a:moveTo>
                      <a:pt x="100" y="19"/>
                    </a:moveTo>
                    <a:cubicBezTo>
                      <a:pt x="109" y="19"/>
                      <a:pt x="116" y="26"/>
                      <a:pt x="116" y="35"/>
                    </a:cubicBezTo>
                    <a:cubicBezTo>
                      <a:pt x="116" y="44"/>
                      <a:pt x="109" y="51"/>
                      <a:pt x="100" y="51"/>
                    </a:cubicBezTo>
                    <a:cubicBezTo>
                      <a:pt x="91" y="51"/>
                      <a:pt x="84" y="44"/>
                      <a:pt x="84" y="35"/>
                    </a:cubicBezTo>
                    <a:cubicBezTo>
                      <a:pt x="84" y="26"/>
                      <a:pt x="91" y="19"/>
                      <a:pt x="100" y="19"/>
                    </a:cubicBezTo>
                    <a:close/>
                    <a:moveTo>
                      <a:pt x="28" y="35"/>
                    </a:moveTo>
                    <a:cubicBezTo>
                      <a:pt x="28" y="26"/>
                      <a:pt x="35" y="19"/>
                      <a:pt x="44" y="19"/>
                    </a:cubicBezTo>
                    <a:cubicBezTo>
                      <a:pt x="53" y="19"/>
                      <a:pt x="60" y="26"/>
                      <a:pt x="60" y="35"/>
                    </a:cubicBezTo>
                    <a:cubicBezTo>
                      <a:pt x="60" y="44"/>
                      <a:pt x="53" y="51"/>
                      <a:pt x="44" y="51"/>
                    </a:cubicBezTo>
                    <a:cubicBezTo>
                      <a:pt x="35" y="51"/>
                      <a:pt x="28" y="44"/>
                      <a:pt x="28" y="35"/>
                    </a:cubicBezTo>
                    <a:close/>
                    <a:moveTo>
                      <a:pt x="402" y="250"/>
                    </a:moveTo>
                    <a:cubicBezTo>
                      <a:pt x="299" y="187"/>
                      <a:pt x="299" y="187"/>
                      <a:pt x="299" y="187"/>
                    </a:cubicBezTo>
                    <a:cubicBezTo>
                      <a:pt x="295" y="184"/>
                      <a:pt x="292" y="186"/>
                      <a:pt x="292" y="191"/>
                    </a:cubicBezTo>
                    <a:cubicBezTo>
                      <a:pt x="292" y="312"/>
                      <a:pt x="292" y="312"/>
                      <a:pt x="292" y="312"/>
                    </a:cubicBezTo>
                    <a:cubicBezTo>
                      <a:pt x="292" y="317"/>
                      <a:pt x="295" y="318"/>
                      <a:pt x="298" y="315"/>
                    </a:cubicBezTo>
                    <a:cubicBezTo>
                      <a:pt x="325" y="292"/>
                      <a:pt x="325" y="292"/>
                      <a:pt x="325" y="292"/>
                    </a:cubicBezTo>
                    <a:cubicBezTo>
                      <a:pt x="329" y="289"/>
                      <a:pt x="334" y="290"/>
                      <a:pt x="336" y="294"/>
                    </a:cubicBezTo>
                    <a:cubicBezTo>
                      <a:pt x="364" y="344"/>
                      <a:pt x="364" y="344"/>
                      <a:pt x="364" y="344"/>
                    </a:cubicBezTo>
                    <a:cubicBezTo>
                      <a:pt x="367" y="349"/>
                      <a:pt x="372" y="350"/>
                      <a:pt x="376" y="348"/>
                    </a:cubicBezTo>
                    <a:cubicBezTo>
                      <a:pt x="388" y="341"/>
                      <a:pt x="388" y="341"/>
                      <a:pt x="388" y="341"/>
                    </a:cubicBezTo>
                    <a:cubicBezTo>
                      <a:pt x="392" y="339"/>
                      <a:pt x="394" y="333"/>
                      <a:pt x="392" y="329"/>
                    </a:cubicBezTo>
                    <a:cubicBezTo>
                      <a:pt x="363" y="279"/>
                      <a:pt x="363" y="279"/>
                      <a:pt x="363" y="279"/>
                    </a:cubicBezTo>
                    <a:cubicBezTo>
                      <a:pt x="361" y="275"/>
                      <a:pt x="363" y="270"/>
                      <a:pt x="368" y="268"/>
                    </a:cubicBezTo>
                    <a:cubicBezTo>
                      <a:pt x="401" y="257"/>
                      <a:pt x="401" y="257"/>
                      <a:pt x="401" y="257"/>
                    </a:cubicBezTo>
                    <a:cubicBezTo>
                      <a:pt x="406" y="256"/>
                      <a:pt x="406" y="253"/>
                      <a:pt x="402" y="25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100" dirty="0">
                  <a:solidFill>
                    <a:srgbClr val="717074"/>
                  </a:solidFill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E2E15AB-706E-4538-A663-8D93BD32B908}"/>
                  </a:ext>
                </a:extLst>
              </p:cNvPr>
              <p:cNvGrpSpPr/>
              <p:nvPr/>
            </p:nvGrpSpPr>
            <p:grpSpPr>
              <a:xfrm>
                <a:off x="6073263" y="2691883"/>
                <a:ext cx="286429" cy="286428"/>
                <a:chOff x="9740981" y="3449157"/>
                <a:chExt cx="872984" cy="798270"/>
              </a:xfrm>
              <a:noFill/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E357FC12-6917-4266-A473-0E223E256B7E}"/>
                    </a:ext>
                  </a:extLst>
                </p:cNvPr>
                <p:cNvGrpSpPr/>
                <p:nvPr/>
              </p:nvGrpSpPr>
              <p:grpSpPr>
                <a:xfrm>
                  <a:off x="9740981" y="3449157"/>
                  <a:ext cx="409485" cy="416055"/>
                  <a:chOff x="6075262" y="880720"/>
                  <a:chExt cx="290713" cy="295377"/>
                </a:xfrm>
                <a:grpFill/>
              </p:grpSpPr>
              <p:sp>
                <p:nvSpPr>
                  <p:cNvPr id="69" name="Freeform 17">
                    <a:extLst>
                      <a:ext uri="{FF2B5EF4-FFF2-40B4-BE49-F238E27FC236}">
                        <a16:creationId xmlns:a16="http://schemas.microsoft.com/office/drawing/2014/main" id="{D2D7170D-2D0F-4403-9FC0-BD182F668E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03984" y="880720"/>
                    <a:ext cx="161991" cy="139915"/>
                  </a:xfrm>
                  <a:custGeom>
                    <a:avLst/>
                    <a:gdLst>
                      <a:gd name="T0" fmla="*/ 521 w 521"/>
                      <a:gd name="T1" fmla="*/ 450 h 450"/>
                      <a:gd name="T2" fmla="*/ 521 w 521"/>
                      <a:gd name="T3" fmla="*/ 0 h 450"/>
                      <a:gd name="T4" fmla="*/ 0 w 521"/>
                      <a:gd name="T5" fmla="*/ 71 h 450"/>
                      <a:gd name="T6" fmla="*/ 0 w 521"/>
                      <a:gd name="T7" fmla="*/ 450 h 450"/>
                      <a:gd name="T8" fmla="*/ 521 w 521"/>
                      <a:gd name="T9" fmla="*/ 450 h 4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1" h="450">
                        <a:moveTo>
                          <a:pt x="521" y="450"/>
                        </a:moveTo>
                        <a:lnTo>
                          <a:pt x="521" y="0"/>
                        </a:lnTo>
                        <a:lnTo>
                          <a:pt x="0" y="71"/>
                        </a:lnTo>
                        <a:lnTo>
                          <a:pt x="0" y="450"/>
                        </a:lnTo>
                        <a:lnTo>
                          <a:pt x="521" y="4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/>
                    <a:endParaRPr lang="en-US" sz="1400" dirty="0">
                      <a:solidFill>
                        <a:srgbClr val="717074"/>
                      </a:solidFill>
                    </a:endParaRPr>
                  </a:p>
                </p:txBody>
              </p:sp>
              <p:sp>
                <p:nvSpPr>
                  <p:cNvPr id="70" name="Freeform 18">
                    <a:extLst>
                      <a:ext uri="{FF2B5EF4-FFF2-40B4-BE49-F238E27FC236}">
                        <a16:creationId xmlns:a16="http://schemas.microsoft.com/office/drawing/2014/main" id="{7D6EA6D9-9954-4EBC-AA39-DBCD44E45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75262" y="905283"/>
                    <a:ext cx="117529" cy="115352"/>
                  </a:xfrm>
                  <a:custGeom>
                    <a:avLst/>
                    <a:gdLst>
                      <a:gd name="T0" fmla="*/ 378 w 378"/>
                      <a:gd name="T1" fmla="*/ 0 h 371"/>
                      <a:gd name="T2" fmla="*/ 0 w 378"/>
                      <a:gd name="T3" fmla="*/ 57 h 371"/>
                      <a:gd name="T4" fmla="*/ 0 w 378"/>
                      <a:gd name="T5" fmla="*/ 371 h 371"/>
                      <a:gd name="T6" fmla="*/ 378 w 378"/>
                      <a:gd name="T7" fmla="*/ 371 h 371"/>
                      <a:gd name="T8" fmla="*/ 378 w 378"/>
                      <a:gd name="T9" fmla="*/ 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8" h="371">
                        <a:moveTo>
                          <a:pt x="378" y="0"/>
                        </a:moveTo>
                        <a:lnTo>
                          <a:pt x="0" y="57"/>
                        </a:lnTo>
                        <a:lnTo>
                          <a:pt x="0" y="371"/>
                        </a:lnTo>
                        <a:lnTo>
                          <a:pt x="378" y="371"/>
                        </a:lnTo>
                        <a:lnTo>
                          <a:pt x="37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/>
                    <a:endParaRPr lang="en-US" sz="1400" dirty="0">
                      <a:solidFill>
                        <a:srgbClr val="717074"/>
                      </a:solidFill>
                    </a:endParaRPr>
                  </a:p>
                </p:txBody>
              </p:sp>
              <p:sp>
                <p:nvSpPr>
                  <p:cNvPr id="71" name="Freeform 19">
                    <a:extLst>
                      <a:ext uri="{FF2B5EF4-FFF2-40B4-BE49-F238E27FC236}">
                        <a16:creationId xmlns:a16="http://schemas.microsoft.com/office/drawing/2014/main" id="{43FB36C0-F8E4-46C7-8A7A-597B21D72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75262" y="1034005"/>
                    <a:ext cx="117529" cy="117529"/>
                  </a:xfrm>
                  <a:custGeom>
                    <a:avLst/>
                    <a:gdLst>
                      <a:gd name="T0" fmla="*/ 0 w 378"/>
                      <a:gd name="T1" fmla="*/ 0 h 378"/>
                      <a:gd name="T2" fmla="*/ 0 w 378"/>
                      <a:gd name="T3" fmla="*/ 321 h 378"/>
                      <a:gd name="T4" fmla="*/ 378 w 378"/>
                      <a:gd name="T5" fmla="*/ 378 h 378"/>
                      <a:gd name="T6" fmla="*/ 378 w 378"/>
                      <a:gd name="T7" fmla="*/ 0 h 378"/>
                      <a:gd name="T8" fmla="*/ 0 w 378"/>
                      <a:gd name="T9" fmla="*/ 0 h 3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8" h="378">
                        <a:moveTo>
                          <a:pt x="0" y="0"/>
                        </a:moveTo>
                        <a:lnTo>
                          <a:pt x="0" y="321"/>
                        </a:lnTo>
                        <a:lnTo>
                          <a:pt x="378" y="378"/>
                        </a:lnTo>
                        <a:lnTo>
                          <a:pt x="37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/>
                    <a:endParaRPr lang="en-US" sz="1400" dirty="0">
                      <a:solidFill>
                        <a:srgbClr val="717074"/>
                      </a:solidFill>
                    </a:endParaRPr>
                  </a:p>
                </p:txBody>
              </p:sp>
              <p:sp>
                <p:nvSpPr>
                  <p:cNvPr id="72" name="Freeform 20">
                    <a:extLst>
                      <a:ext uri="{FF2B5EF4-FFF2-40B4-BE49-F238E27FC236}">
                        <a16:creationId xmlns:a16="http://schemas.microsoft.com/office/drawing/2014/main" id="{B3152CB2-D039-406A-B8F2-52916005B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03984" y="1034005"/>
                    <a:ext cx="161991" cy="142092"/>
                  </a:xfrm>
                  <a:custGeom>
                    <a:avLst/>
                    <a:gdLst>
                      <a:gd name="T0" fmla="*/ 0 w 521"/>
                      <a:gd name="T1" fmla="*/ 378 h 457"/>
                      <a:gd name="T2" fmla="*/ 521 w 521"/>
                      <a:gd name="T3" fmla="*/ 457 h 457"/>
                      <a:gd name="T4" fmla="*/ 521 w 521"/>
                      <a:gd name="T5" fmla="*/ 0 h 457"/>
                      <a:gd name="T6" fmla="*/ 0 w 521"/>
                      <a:gd name="T7" fmla="*/ 0 h 457"/>
                      <a:gd name="T8" fmla="*/ 0 w 521"/>
                      <a:gd name="T9" fmla="*/ 378 h 4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1" h="457">
                        <a:moveTo>
                          <a:pt x="0" y="378"/>
                        </a:moveTo>
                        <a:lnTo>
                          <a:pt x="521" y="457"/>
                        </a:lnTo>
                        <a:lnTo>
                          <a:pt x="521" y="0"/>
                        </a:lnTo>
                        <a:lnTo>
                          <a:pt x="0" y="0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/>
                    <a:endParaRPr lang="en-US" sz="1400" dirty="0">
                      <a:solidFill>
                        <a:srgbClr val="717074"/>
                      </a:solidFill>
                    </a:endParaRPr>
                  </a:p>
                </p:txBody>
              </p:sp>
            </p:grpSp>
            <p:sp>
              <p:nvSpPr>
                <p:cNvPr id="68" name="Freeform 5">
                  <a:extLst>
                    <a:ext uri="{FF2B5EF4-FFF2-40B4-BE49-F238E27FC236}">
                      <a16:creationId xmlns:a16="http://schemas.microsoft.com/office/drawing/2014/main" id="{5A677E35-351B-47E9-8C70-D7C39318CE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120253" y="3694977"/>
                  <a:ext cx="493712" cy="552450"/>
                </a:xfrm>
                <a:custGeom>
                  <a:avLst/>
                  <a:gdLst>
                    <a:gd name="T0" fmla="*/ 95 w 399"/>
                    <a:gd name="T1" fmla="*/ 310 h 445"/>
                    <a:gd name="T2" fmla="*/ 82 w 399"/>
                    <a:gd name="T3" fmla="*/ 260 h 445"/>
                    <a:gd name="T4" fmla="*/ 126 w 399"/>
                    <a:gd name="T5" fmla="*/ 208 h 445"/>
                    <a:gd name="T6" fmla="*/ 206 w 399"/>
                    <a:gd name="T7" fmla="*/ 150 h 445"/>
                    <a:gd name="T8" fmla="*/ 156 w 399"/>
                    <a:gd name="T9" fmla="*/ 151 h 445"/>
                    <a:gd name="T10" fmla="*/ 216 w 399"/>
                    <a:gd name="T11" fmla="*/ 130 h 445"/>
                    <a:gd name="T12" fmla="*/ 187 w 399"/>
                    <a:gd name="T13" fmla="*/ 137 h 445"/>
                    <a:gd name="T14" fmla="*/ 141 w 399"/>
                    <a:gd name="T15" fmla="*/ 115 h 445"/>
                    <a:gd name="T16" fmla="*/ 152 w 399"/>
                    <a:gd name="T17" fmla="*/ 79 h 445"/>
                    <a:gd name="T18" fmla="*/ 145 w 399"/>
                    <a:gd name="T19" fmla="*/ 109 h 445"/>
                    <a:gd name="T20" fmla="*/ 166 w 399"/>
                    <a:gd name="T21" fmla="*/ 96 h 445"/>
                    <a:gd name="T22" fmla="*/ 229 w 399"/>
                    <a:gd name="T23" fmla="*/ 88 h 445"/>
                    <a:gd name="T24" fmla="*/ 205 w 399"/>
                    <a:gd name="T25" fmla="*/ 78 h 445"/>
                    <a:gd name="T26" fmla="*/ 225 w 399"/>
                    <a:gd name="T27" fmla="*/ 144 h 445"/>
                    <a:gd name="T28" fmla="*/ 283 w 399"/>
                    <a:gd name="T29" fmla="*/ 292 h 445"/>
                    <a:gd name="T30" fmla="*/ 267 w 399"/>
                    <a:gd name="T31" fmla="*/ 193 h 445"/>
                    <a:gd name="T32" fmla="*/ 311 w 399"/>
                    <a:gd name="T33" fmla="*/ 299 h 445"/>
                    <a:gd name="T34" fmla="*/ 255 w 399"/>
                    <a:gd name="T35" fmla="*/ 373 h 445"/>
                    <a:gd name="T36" fmla="*/ 249 w 399"/>
                    <a:gd name="T37" fmla="*/ 378 h 445"/>
                    <a:gd name="T38" fmla="*/ 195 w 399"/>
                    <a:gd name="T39" fmla="*/ 395 h 445"/>
                    <a:gd name="T40" fmla="*/ 151 w 399"/>
                    <a:gd name="T41" fmla="*/ 396 h 445"/>
                    <a:gd name="T42" fmla="*/ 128 w 399"/>
                    <a:gd name="T43" fmla="*/ 376 h 445"/>
                    <a:gd name="T44" fmla="*/ 20 w 399"/>
                    <a:gd name="T45" fmla="*/ 409 h 445"/>
                    <a:gd name="T46" fmla="*/ 13 w 399"/>
                    <a:gd name="T47" fmla="*/ 361 h 445"/>
                    <a:gd name="T48" fmla="*/ 43 w 399"/>
                    <a:gd name="T49" fmla="*/ 340 h 445"/>
                    <a:gd name="T50" fmla="*/ 9 w 399"/>
                    <a:gd name="T51" fmla="*/ 342 h 445"/>
                    <a:gd name="T52" fmla="*/ 51 w 399"/>
                    <a:gd name="T53" fmla="*/ 423 h 445"/>
                    <a:gd name="T54" fmla="*/ 200 w 399"/>
                    <a:gd name="T55" fmla="*/ 419 h 445"/>
                    <a:gd name="T56" fmla="*/ 299 w 399"/>
                    <a:gd name="T57" fmla="*/ 438 h 445"/>
                    <a:gd name="T58" fmla="*/ 343 w 399"/>
                    <a:gd name="T59" fmla="*/ 323 h 445"/>
                    <a:gd name="T60" fmla="*/ 303 w 399"/>
                    <a:gd name="T61" fmla="*/ 422 h 445"/>
                    <a:gd name="T62" fmla="*/ 257 w 399"/>
                    <a:gd name="T63" fmla="*/ 326 h 445"/>
                    <a:gd name="T64" fmla="*/ 334 w 399"/>
                    <a:gd name="T65" fmla="*/ 314 h 445"/>
                    <a:gd name="T66" fmla="*/ 268 w 399"/>
                    <a:gd name="T67" fmla="*/ 133 h 445"/>
                    <a:gd name="T68" fmla="*/ 183 w 399"/>
                    <a:gd name="T69" fmla="*/ 0 h 445"/>
                    <a:gd name="T70" fmla="*/ 129 w 399"/>
                    <a:gd name="T71" fmla="*/ 145 h 445"/>
                    <a:gd name="T72" fmla="*/ 54 w 399"/>
                    <a:gd name="T73" fmla="*/ 293 h 445"/>
                    <a:gd name="T74" fmla="*/ 215 w 399"/>
                    <a:gd name="T75" fmla="*/ 34 h 445"/>
                    <a:gd name="T76" fmla="*/ 229 w 399"/>
                    <a:gd name="T77" fmla="*/ 33 h 445"/>
                    <a:gd name="T78" fmla="*/ 215 w 399"/>
                    <a:gd name="T79" fmla="*/ 34 h 445"/>
                    <a:gd name="T80" fmla="*/ 260 w 399"/>
                    <a:gd name="T81" fmla="*/ 144 h 445"/>
                    <a:gd name="T82" fmla="*/ 165 w 399"/>
                    <a:gd name="T83" fmla="*/ 102 h 445"/>
                    <a:gd name="T84" fmla="*/ 152 w 399"/>
                    <a:gd name="T85" fmla="*/ 87 h 445"/>
                    <a:gd name="T86" fmla="*/ 156 w 399"/>
                    <a:gd name="T87" fmla="*/ 95 h 445"/>
                    <a:gd name="T88" fmla="*/ 209 w 399"/>
                    <a:gd name="T89" fmla="*/ 85 h 445"/>
                    <a:gd name="T90" fmla="*/ 209 w 399"/>
                    <a:gd name="T91" fmla="*/ 82 h 445"/>
                    <a:gd name="T92" fmla="*/ 187 w 399"/>
                    <a:gd name="T93" fmla="*/ 105 h 445"/>
                    <a:gd name="T94" fmla="*/ 96 w 399"/>
                    <a:gd name="T95" fmla="*/ 218 h 445"/>
                    <a:gd name="T96" fmla="*/ 93 w 399"/>
                    <a:gd name="T97" fmla="*/ 224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99" h="445">
                      <a:moveTo>
                        <a:pt x="134" y="377"/>
                      </a:moveTo>
                      <a:cubicBezTo>
                        <a:pt x="149" y="375"/>
                        <a:pt x="152" y="358"/>
                        <a:pt x="144" y="351"/>
                      </a:cubicBezTo>
                      <a:cubicBezTo>
                        <a:pt x="138" y="345"/>
                        <a:pt x="104" y="320"/>
                        <a:pt x="95" y="310"/>
                      </a:cubicBezTo>
                      <a:cubicBezTo>
                        <a:pt x="91" y="305"/>
                        <a:pt x="86" y="303"/>
                        <a:pt x="83" y="298"/>
                      </a:cubicBezTo>
                      <a:cubicBezTo>
                        <a:pt x="78" y="286"/>
                        <a:pt x="74" y="269"/>
                        <a:pt x="81" y="257"/>
                      </a:cubicBezTo>
                      <a:cubicBezTo>
                        <a:pt x="82" y="255"/>
                        <a:pt x="83" y="256"/>
                        <a:pt x="82" y="260"/>
                      </a:cubicBezTo>
                      <a:cubicBezTo>
                        <a:pt x="77" y="286"/>
                        <a:pt x="94" y="308"/>
                        <a:pt x="97" y="297"/>
                      </a:cubicBezTo>
                      <a:cubicBezTo>
                        <a:pt x="100" y="289"/>
                        <a:pt x="97" y="276"/>
                        <a:pt x="99" y="265"/>
                      </a:cubicBezTo>
                      <a:cubicBezTo>
                        <a:pt x="101" y="246"/>
                        <a:pt x="118" y="210"/>
                        <a:pt x="126" y="208"/>
                      </a:cubicBezTo>
                      <a:cubicBezTo>
                        <a:pt x="114" y="186"/>
                        <a:pt x="140" y="169"/>
                        <a:pt x="139" y="151"/>
                      </a:cubicBezTo>
                      <a:cubicBezTo>
                        <a:pt x="139" y="138"/>
                        <a:pt x="150" y="166"/>
                        <a:pt x="161" y="172"/>
                      </a:cubicBezTo>
                      <a:cubicBezTo>
                        <a:pt x="174" y="178"/>
                        <a:pt x="187" y="159"/>
                        <a:pt x="206" y="150"/>
                      </a:cubicBezTo>
                      <a:cubicBezTo>
                        <a:pt x="212" y="147"/>
                        <a:pt x="219" y="144"/>
                        <a:pt x="218" y="142"/>
                      </a:cubicBezTo>
                      <a:cubicBezTo>
                        <a:pt x="216" y="131"/>
                        <a:pt x="193" y="155"/>
                        <a:pt x="172" y="156"/>
                      </a:cubicBezTo>
                      <a:cubicBezTo>
                        <a:pt x="163" y="157"/>
                        <a:pt x="160" y="154"/>
                        <a:pt x="156" y="151"/>
                      </a:cubicBezTo>
                      <a:cubicBezTo>
                        <a:pt x="145" y="140"/>
                        <a:pt x="157" y="149"/>
                        <a:pt x="173" y="146"/>
                      </a:cubicBezTo>
                      <a:cubicBezTo>
                        <a:pt x="181" y="145"/>
                        <a:pt x="183" y="144"/>
                        <a:pt x="191" y="140"/>
                      </a:cubicBezTo>
                      <a:cubicBezTo>
                        <a:pt x="198" y="137"/>
                        <a:pt x="207" y="133"/>
                        <a:pt x="216" y="130"/>
                      </a:cubicBezTo>
                      <a:cubicBezTo>
                        <a:pt x="222" y="129"/>
                        <a:pt x="222" y="124"/>
                        <a:pt x="219" y="123"/>
                      </a:cubicBezTo>
                      <a:cubicBezTo>
                        <a:pt x="218" y="122"/>
                        <a:pt x="216" y="122"/>
                        <a:pt x="214" y="125"/>
                      </a:cubicBezTo>
                      <a:cubicBezTo>
                        <a:pt x="210" y="131"/>
                        <a:pt x="193" y="135"/>
                        <a:pt x="187" y="137"/>
                      </a:cubicBezTo>
                      <a:cubicBezTo>
                        <a:pt x="180" y="139"/>
                        <a:pt x="173" y="141"/>
                        <a:pt x="162" y="140"/>
                      </a:cubicBezTo>
                      <a:cubicBezTo>
                        <a:pt x="146" y="140"/>
                        <a:pt x="150" y="133"/>
                        <a:pt x="139" y="126"/>
                      </a:cubicBezTo>
                      <a:cubicBezTo>
                        <a:pt x="136" y="124"/>
                        <a:pt x="137" y="119"/>
                        <a:pt x="141" y="115"/>
                      </a:cubicBezTo>
                      <a:cubicBezTo>
                        <a:pt x="143" y="113"/>
                        <a:pt x="149" y="111"/>
                        <a:pt x="153" y="106"/>
                      </a:cubicBezTo>
                      <a:cubicBezTo>
                        <a:pt x="153" y="105"/>
                        <a:pt x="157" y="101"/>
                        <a:pt x="160" y="99"/>
                      </a:cubicBezTo>
                      <a:cubicBezTo>
                        <a:pt x="161" y="98"/>
                        <a:pt x="161" y="79"/>
                        <a:pt x="152" y="79"/>
                      </a:cubicBezTo>
                      <a:cubicBezTo>
                        <a:pt x="143" y="78"/>
                        <a:pt x="141" y="85"/>
                        <a:pt x="141" y="91"/>
                      </a:cubicBezTo>
                      <a:cubicBezTo>
                        <a:pt x="141" y="98"/>
                        <a:pt x="145" y="103"/>
                        <a:pt x="147" y="103"/>
                      </a:cubicBezTo>
                      <a:cubicBezTo>
                        <a:pt x="152" y="103"/>
                        <a:pt x="147" y="108"/>
                        <a:pt x="145" y="109"/>
                      </a:cubicBezTo>
                      <a:cubicBezTo>
                        <a:pt x="141" y="110"/>
                        <a:pt x="136" y="94"/>
                        <a:pt x="137" y="87"/>
                      </a:cubicBezTo>
                      <a:cubicBezTo>
                        <a:pt x="138" y="79"/>
                        <a:pt x="142" y="65"/>
                        <a:pt x="151" y="65"/>
                      </a:cubicBezTo>
                      <a:cubicBezTo>
                        <a:pt x="160" y="66"/>
                        <a:pt x="167" y="77"/>
                        <a:pt x="166" y="96"/>
                      </a:cubicBezTo>
                      <a:cubicBezTo>
                        <a:pt x="166" y="99"/>
                        <a:pt x="181" y="94"/>
                        <a:pt x="186" y="100"/>
                      </a:cubicBezTo>
                      <a:cubicBezTo>
                        <a:pt x="189" y="103"/>
                        <a:pt x="174" y="66"/>
                        <a:pt x="208" y="63"/>
                      </a:cubicBezTo>
                      <a:cubicBezTo>
                        <a:pt x="217" y="65"/>
                        <a:pt x="225" y="68"/>
                        <a:pt x="229" y="88"/>
                      </a:cubicBezTo>
                      <a:cubicBezTo>
                        <a:pt x="228" y="90"/>
                        <a:pt x="231" y="105"/>
                        <a:pt x="226" y="106"/>
                      </a:cubicBezTo>
                      <a:cubicBezTo>
                        <a:pt x="219" y="109"/>
                        <a:pt x="215" y="106"/>
                        <a:pt x="219" y="100"/>
                      </a:cubicBezTo>
                      <a:cubicBezTo>
                        <a:pt x="221" y="93"/>
                        <a:pt x="219" y="77"/>
                        <a:pt x="205" y="78"/>
                      </a:cubicBezTo>
                      <a:cubicBezTo>
                        <a:pt x="191" y="79"/>
                        <a:pt x="193" y="103"/>
                        <a:pt x="197" y="104"/>
                      </a:cubicBezTo>
                      <a:cubicBezTo>
                        <a:pt x="201" y="104"/>
                        <a:pt x="210" y="111"/>
                        <a:pt x="217" y="112"/>
                      </a:cubicBezTo>
                      <a:cubicBezTo>
                        <a:pt x="238" y="116"/>
                        <a:pt x="222" y="129"/>
                        <a:pt x="225" y="144"/>
                      </a:cubicBezTo>
                      <a:cubicBezTo>
                        <a:pt x="228" y="160"/>
                        <a:pt x="240" y="156"/>
                        <a:pt x="250" y="201"/>
                      </a:cubicBezTo>
                      <a:cubicBezTo>
                        <a:pt x="252" y="204"/>
                        <a:pt x="260" y="206"/>
                        <a:pt x="268" y="241"/>
                      </a:cubicBezTo>
                      <a:cubicBezTo>
                        <a:pt x="275" y="272"/>
                        <a:pt x="265" y="294"/>
                        <a:pt x="283" y="292"/>
                      </a:cubicBezTo>
                      <a:cubicBezTo>
                        <a:pt x="286" y="292"/>
                        <a:pt x="292" y="291"/>
                        <a:pt x="295" y="282"/>
                      </a:cubicBezTo>
                      <a:cubicBezTo>
                        <a:pt x="301" y="259"/>
                        <a:pt x="291" y="232"/>
                        <a:pt x="282" y="213"/>
                      </a:cubicBezTo>
                      <a:cubicBezTo>
                        <a:pt x="276" y="202"/>
                        <a:pt x="270" y="195"/>
                        <a:pt x="267" y="193"/>
                      </a:cubicBezTo>
                      <a:cubicBezTo>
                        <a:pt x="279" y="199"/>
                        <a:pt x="293" y="221"/>
                        <a:pt x="297" y="237"/>
                      </a:cubicBezTo>
                      <a:cubicBezTo>
                        <a:pt x="301" y="258"/>
                        <a:pt x="304" y="267"/>
                        <a:pt x="298" y="289"/>
                      </a:cubicBezTo>
                      <a:cubicBezTo>
                        <a:pt x="301" y="291"/>
                        <a:pt x="311" y="295"/>
                        <a:pt x="311" y="299"/>
                      </a:cubicBezTo>
                      <a:cubicBezTo>
                        <a:pt x="301" y="291"/>
                        <a:pt x="271" y="290"/>
                        <a:pt x="270" y="309"/>
                      </a:cubicBezTo>
                      <a:cubicBezTo>
                        <a:pt x="265" y="309"/>
                        <a:pt x="261" y="310"/>
                        <a:pt x="257" y="314"/>
                      </a:cubicBezTo>
                      <a:cubicBezTo>
                        <a:pt x="245" y="328"/>
                        <a:pt x="256" y="357"/>
                        <a:pt x="255" y="373"/>
                      </a:cubicBezTo>
                      <a:cubicBezTo>
                        <a:pt x="254" y="387"/>
                        <a:pt x="250" y="401"/>
                        <a:pt x="248" y="414"/>
                      </a:cubicBezTo>
                      <a:cubicBezTo>
                        <a:pt x="241" y="414"/>
                        <a:pt x="241" y="409"/>
                        <a:pt x="244" y="401"/>
                      </a:cubicBezTo>
                      <a:cubicBezTo>
                        <a:pt x="246" y="395"/>
                        <a:pt x="249" y="386"/>
                        <a:pt x="249" y="378"/>
                      </a:cubicBezTo>
                      <a:cubicBezTo>
                        <a:pt x="250" y="371"/>
                        <a:pt x="249" y="367"/>
                        <a:pt x="247" y="366"/>
                      </a:cubicBezTo>
                      <a:cubicBezTo>
                        <a:pt x="245" y="365"/>
                        <a:pt x="242" y="367"/>
                        <a:pt x="238" y="373"/>
                      </a:cubicBezTo>
                      <a:cubicBezTo>
                        <a:pt x="230" y="387"/>
                        <a:pt x="212" y="393"/>
                        <a:pt x="195" y="395"/>
                      </a:cubicBezTo>
                      <a:cubicBezTo>
                        <a:pt x="178" y="397"/>
                        <a:pt x="162" y="395"/>
                        <a:pt x="154" y="386"/>
                      </a:cubicBezTo>
                      <a:cubicBezTo>
                        <a:pt x="151" y="383"/>
                        <a:pt x="146" y="387"/>
                        <a:pt x="146" y="387"/>
                      </a:cubicBezTo>
                      <a:cubicBezTo>
                        <a:pt x="145" y="389"/>
                        <a:pt x="149" y="391"/>
                        <a:pt x="151" y="396"/>
                      </a:cubicBezTo>
                      <a:cubicBezTo>
                        <a:pt x="155" y="403"/>
                        <a:pt x="159" y="414"/>
                        <a:pt x="150" y="418"/>
                      </a:cubicBezTo>
                      <a:cubicBezTo>
                        <a:pt x="150" y="394"/>
                        <a:pt x="142" y="392"/>
                        <a:pt x="134" y="377"/>
                      </a:cubicBezTo>
                      <a:close/>
                      <a:moveTo>
                        <a:pt x="128" y="376"/>
                      </a:moveTo>
                      <a:cubicBezTo>
                        <a:pt x="134" y="386"/>
                        <a:pt x="155" y="426"/>
                        <a:pt x="118" y="431"/>
                      </a:cubicBezTo>
                      <a:cubicBezTo>
                        <a:pt x="105" y="433"/>
                        <a:pt x="85" y="424"/>
                        <a:pt x="65" y="419"/>
                      </a:cubicBezTo>
                      <a:cubicBezTo>
                        <a:pt x="48" y="415"/>
                        <a:pt x="30" y="412"/>
                        <a:pt x="20" y="409"/>
                      </a:cubicBezTo>
                      <a:cubicBezTo>
                        <a:pt x="14" y="408"/>
                        <a:pt x="11" y="406"/>
                        <a:pt x="11" y="403"/>
                      </a:cubicBezTo>
                      <a:cubicBezTo>
                        <a:pt x="9" y="396"/>
                        <a:pt x="18" y="387"/>
                        <a:pt x="18" y="379"/>
                      </a:cubicBezTo>
                      <a:cubicBezTo>
                        <a:pt x="19" y="371"/>
                        <a:pt x="16" y="367"/>
                        <a:pt x="13" y="361"/>
                      </a:cubicBezTo>
                      <a:cubicBezTo>
                        <a:pt x="10" y="354"/>
                        <a:pt x="9" y="349"/>
                        <a:pt x="12" y="346"/>
                      </a:cubicBezTo>
                      <a:cubicBezTo>
                        <a:pt x="13" y="344"/>
                        <a:pt x="17" y="343"/>
                        <a:pt x="22" y="344"/>
                      </a:cubicBezTo>
                      <a:cubicBezTo>
                        <a:pt x="30" y="345"/>
                        <a:pt x="38" y="343"/>
                        <a:pt x="43" y="340"/>
                      </a:cubicBezTo>
                      <a:cubicBezTo>
                        <a:pt x="50" y="336"/>
                        <a:pt x="54" y="326"/>
                        <a:pt x="51" y="314"/>
                      </a:cubicBezTo>
                      <a:cubicBezTo>
                        <a:pt x="51" y="326"/>
                        <a:pt x="47" y="330"/>
                        <a:pt x="37" y="335"/>
                      </a:cubicBezTo>
                      <a:cubicBezTo>
                        <a:pt x="29" y="340"/>
                        <a:pt x="15" y="336"/>
                        <a:pt x="9" y="342"/>
                      </a:cubicBezTo>
                      <a:cubicBezTo>
                        <a:pt x="1" y="348"/>
                        <a:pt x="11" y="365"/>
                        <a:pt x="10" y="378"/>
                      </a:cubicBezTo>
                      <a:cubicBezTo>
                        <a:pt x="10" y="387"/>
                        <a:pt x="0" y="398"/>
                        <a:pt x="4" y="408"/>
                      </a:cubicBezTo>
                      <a:cubicBezTo>
                        <a:pt x="9" y="417"/>
                        <a:pt x="30" y="418"/>
                        <a:pt x="51" y="423"/>
                      </a:cubicBezTo>
                      <a:cubicBezTo>
                        <a:pt x="82" y="429"/>
                        <a:pt x="101" y="441"/>
                        <a:pt x="115" y="441"/>
                      </a:cubicBezTo>
                      <a:cubicBezTo>
                        <a:pt x="136" y="442"/>
                        <a:pt x="139" y="421"/>
                        <a:pt x="172" y="420"/>
                      </a:cubicBezTo>
                      <a:cubicBezTo>
                        <a:pt x="181" y="420"/>
                        <a:pt x="191" y="420"/>
                        <a:pt x="200" y="419"/>
                      </a:cubicBezTo>
                      <a:cubicBezTo>
                        <a:pt x="211" y="419"/>
                        <a:pt x="221" y="419"/>
                        <a:pt x="232" y="420"/>
                      </a:cubicBezTo>
                      <a:cubicBezTo>
                        <a:pt x="254" y="420"/>
                        <a:pt x="246" y="432"/>
                        <a:pt x="261" y="439"/>
                      </a:cubicBezTo>
                      <a:cubicBezTo>
                        <a:pt x="273" y="445"/>
                        <a:pt x="294" y="443"/>
                        <a:pt x="299" y="438"/>
                      </a:cubicBezTo>
                      <a:cubicBezTo>
                        <a:pt x="306" y="431"/>
                        <a:pt x="325" y="415"/>
                        <a:pt x="339" y="408"/>
                      </a:cubicBezTo>
                      <a:cubicBezTo>
                        <a:pt x="357" y="399"/>
                        <a:pt x="399" y="383"/>
                        <a:pt x="368" y="364"/>
                      </a:cubicBezTo>
                      <a:cubicBezTo>
                        <a:pt x="361" y="360"/>
                        <a:pt x="345" y="355"/>
                        <a:pt x="343" y="323"/>
                      </a:cubicBezTo>
                      <a:cubicBezTo>
                        <a:pt x="337" y="329"/>
                        <a:pt x="338" y="359"/>
                        <a:pt x="355" y="365"/>
                      </a:cubicBezTo>
                      <a:cubicBezTo>
                        <a:pt x="375" y="371"/>
                        <a:pt x="387" y="383"/>
                        <a:pt x="351" y="395"/>
                      </a:cubicBezTo>
                      <a:cubicBezTo>
                        <a:pt x="326" y="404"/>
                        <a:pt x="322" y="406"/>
                        <a:pt x="303" y="422"/>
                      </a:cubicBezTo>
                      <a:cubicBezTo>
                        <a:pt x="283" y="438"/>
                        <a:pt x="254" y="432"/>
                        <a:pt x="259" y="398"/>
                      </a:cubicBezTo>
                      <a:cubicBezTo>
                        <a:pt x="262" y="380"/>
                        <a:pt x="264" y="365"/>
                        <a:pt x="259" y="350"/>
                      </a:cubicBezTo>
                      <a:cubicBezTo>
                        <a:pt x="257" y="342"/>
                        <a:pt x="256" y="332"/>
                        <a:pt x="257" y="326"/>
                      </a:cubicBezTo>
                      <a:cubicBezTo>
                        <a:pt x="260" y="312"/>
                        <a:pt x="267" y="308"/>
                        <a:pt x="274" y="321"/>
                      </a:cubicBezTo>
                      <a:cubicBezTo>
                        <a:pt x="279" y="329"/>
                        <a:pt x="280" y="338"/>
                        <a:pt x="296" y="339"/>
                      </a:cubicBezTo>
                      <a:cubicBezTo>
                        <a:pt x="321" y="340"/>
                        <a:pt x="326" y="315"/>
                        <a:pt x="334" y="314"/>
                      </a:cubicBezTo>
                      <a:cubicBezTo>
                        <a:pt x="339" y="313"/>
                        <a:pt x="344" y="298"/>
                        <a:pt x="340" y="274"/>
                      </a:cubicBezTo>
                      <a:cubicBezTo>
                        <a:pt x="336" y="248"/>
                        <a:pt x="321" y="208"/>
                        <a:pt x="301" y="187"/>
                      </a:cubicBezTo>
                      <a:cubicBezTo>
                        <a:pt x="285" y="170"/>
                        <a:pt x="275" y="154"/>
                        <a:pt x="268" y="133"/>
                      </a:cubicBezTo>
                      <a:cubicBezTo>
                        <a:pt x="263" y="115"/>
                        <a:pt x="260" y="97"/>
                        <a:pt x="261" y="80"/>
                      </a:cubicBezTo>
                      <a:cubicBezTo>
                        <a:pt x="263" y="58"/>
                        <a:pt x="250" y="28"/>
                        <a:pt x="231" y="14"/>
                      </a:cubicBezTo>
                      <a:cubicBezTo>
                        <a:pt x="219" y="5"/>
                        <a:pt x="200" y="0"/>
                        <a:pt x="183" y="0"/>
                      </a:cubicBezTo>
                      <a:cubicBezTo>
                        <a:pt x="173" y="0"/>
                        <a:pt x="164" y="2"/>
                        <a:pt x="157" y="6"/>
                      </a:cubicBezTo>
                      <a:cubicBezTo>
                        <a:pt x="129" y="21"/>
                        <a:pt x="125" y="43"/>
                        <a:pt x="125" y="69"/>
                      </a:cubicBezTo>
                      <a:cubicBezTo>
                        <a:pt x="126" y="92"/>
                        <a:pt x="126" y="119"/>
                        <a:pt x="129" y="145"/>
                      </a:cubicBezTo>
                      <a:cubicBezTo>
                        <a:pt x="126" y="157"/>
                        <a:pt x="109" y="180"/>
                        <a:pt x="99" y="193"/>
                      </a:cubicBezTo>
                      <a:cubicBezTo>
                        <a:pt x="84" y="207"/>
                        <a:pt x="77" y="235"/>
                        <a:pt x="68" y="259"/>
                      </a:cubicBezTo>
                      <a:cubicBezTo>
                        <a:pt x="63" y="271"/>
                        <a:pt x="55" y="277"/>
                        <a:pt x="54" y="293"/>
                      </a:cubicBezTo>
                      <a:cubicBezTo>
                        <a:pt x="54" y="298"/>
                        <a:pt x="54" y="310"/>
                        <a:pt x="58" y="307"/>
                      </a:cubicBezTo>
                      <a:cubicBezTo>
                        <a:pt x="75" y="294"/>
                        <a:pt x="96" y="326"/>
                        <a:pt x="128" y="376"/>
                      </a:cubicBezTo>
                      <a:close/>
                      <a:moveTo>
                        <a:pt x="215" y="34"/>
                      </a:moveTo>
                      <a:cubicBezTo>
                        <a:pt x="214" y="36"/>
                        <a:pt x="210" y="38"/>
                        <a:pt x="212" y="40"/>
                      </a:cubicBezTo>
                      <a:cubicBezTo>
                        <a:pt x="215" y="42"/>
                        <a:pt x="216" y="38"/>
                        <a:pt x="221" y="36"/>
                      </a:cubicBezTo>
                      <a:cubicBezTo>
                        <a:pt x="222" y="36"/>
                        <a:pt x="228" y="36"/>
                        <a:pt x="229" y="33"/>
                      </a:cubicBezTo>
                      <a:cubicBezTo>
                        <a:pt x="229" y="32"/>
                        <a:pt x="226" y="31"/>
                        <a:pt x="224" y="29"/>
                      </a:cubicBezTo>
                      <a:cubicBezTo>
                        <a:pt x="222" y="27"/>
                        <a:pt x="220" y="25"/>
                        <a:pt x="218" y="25"/>
                      </a:cubicBezTo>
                      <a:cubicBezTo>
                        <a:pt x="213" y="26"/>
                        <a:pt x="215" y="31"/>
                        <a:pt x="215" y="34"/>
                      </a:cubicBezTo>
                      <a:close/>
                      <a:moveTo>
                        <a:pt x="244" y="132"/>
                      </a:moveTo>
                      <a:cubicBezTo>
                        <a:pt x="245" y="130"/>
                        <a:pt x="246" y="135"/>
                        <a:pt x="251" y="138"/>
                      </a:cubicBezTo>
                      <a:cubicBezTo>
                        <a:pt x="255" y="141"/>
                        <a:pt x="259" y="139"/>
                        <a:pt x="260" y="144"/>
                      </a:cubicBezTo>
                      <a:cubicBezTo>
                        <a:pt x="260" y="147"/>
                        <a:pt x="258" y="151"/>
                        <a:pt x="255" y="150"/>
                      </a:cubicBezTo>
                      <a:cubicBezTo>
                        <a:pt x="250" y="150"/>
                        <a:pt x="238" y="138"/>
                        <a:pt x="244" y="132"/>
                      </a:cubicBezTo>
                      <a:close/>
                      <a:moveTo>
                        <a:pt x="165" y="102"/>
                      </a:moveTo>
                      <a:cubicBezTo>
                        <a:pt x="157" y="101"/>
                        <a:pt x="157" y="107"/>
                        <a:pt x="159" y="107"/>
                      </a:cubicBezTo>
                      <a:cubicBezTo>
                        <a:pt x="162" y="107"/>
                        <a:pt x="160" y="102"/>
                        <a:pt x="165" y="102"/>
                      </a:cubicBezTo>
                      <a:close/>
                      <a:moveTo>
                        <a:pt x="152" y="87"/>
                      </a:moveTo>
                      <a:cubicBezTo>
                        <a:pt x="153" y="87"/>
                        <a:pt x="154" y="89"/>
                        <a:pt x="154" y="91"/>
                      </a:cubicBezTo>
                      <a:cubicBezTo>
                        <a:pt x="153" y="94"/>
                        <a:pt x="153" y="96"/>
                        <a:pt x="155" y="96"/>
                      </a:cubicBezTo>
                      <a:cubicBezTo>
                        <a:pt x="156" y="96"/>
                        <a:pt x="156" y="96"/>
                        <a:pt x="156" y="95"/>
                      </a:cubicBezTo>
                      <a:cubicBezTo>
                        <a:pt x="157" y="89"/>
                        <a:pt x="154" y="84"/>
                        <a:pt x="153" y="84"/>
                      </a:cubicBezTo>
                      <a:cubicBezTo>
                        <a:pt x="150" y="83"/>
                        <a:pt x="150" y="88"/>
                        <a:pt x="152" y="87"/>
                      </a:cubicBezTo>
                      <a:close/>
                      <a:moveTo>
                        <a:pt x="209" y="85"/>
                      </a:moveTo>
                      <a:cubicBezTo>
                        <a:pt x="211" y="85"/>
                        <a:pt x="213" y="89"/>
                        <a:pt x="213" y="92"/>
                      </a:cubicBezTo>
                      <a:cubicBezTo>
                        <a:pt x="213" y="93"/>
                        <a:pt x="216" y="92"/>
                        <a:pt x="216" y="91"/>
                      </a:cubicBezTo>
                      <a:cubicBezTo>
                        <a:pt x="216" y="85"/>
                        <a:pt x="211" y="82"/>
                        <a:pt x="209" y="82"/>
                      </a:cubicBezTo>
                      <a:cubicBezTo>
                        <a:pt x="206" y="83"/>
                        <a:pt x="207" y="84"/>
                        <a:pt x="209" y="85"/>
                      </a:cubicBezTo>
                      <a:close/>
                      <a:moveTo>
                        <a:pt x="179" y="102"/>
                      </a:moveTo>
                      <a:cubicBezTo>
                        <a:pt x="187" y="99"/>
                        <a:pt x="189" y="104"/>
                        <a:pt x="187" y="105"/>
                      </a:cubicBezTo>
                      <a:cubicBezTo>
                        <a:pt x="184" y="106"/>
                        <a:pt x="184" y="101"/>
                        <a:pt x="179" y="102"/>
                      </a:cubicBezTo>
                      <a:close/>
                      <a:moveTo>
                        <a:pt x="93" y="224"/>
                      </a:moveTo>
                      <a:cubicBezTo>
                        <a:pt x="90" y="223"/>
                        <a:pt x="94" y="221"/>
                        <a:pt x="96" y="218"/>
                      </a:cubicBezTo>
                      <a:cubicBezTo>
                        <a:pt x="98" y="214"/>
                        <a:pt x="98" y="210"/>
                        <a:pt x="100" y="210"/>
                      </a:cubicBezTo>
                      <a:cubicBezTo>
                        <a:pt x="102" y="211"/>
                        <a:pt x="101" y="214"/>
                        <a:pt x="99" y="218"/>
                      </a:cubicBezTo>
                      <a:cubicBezTo>
                        <a:pt x="98" y="221"/>
                        <a:pt x="95" y="224"/>
                        <a:pt x="93" y="2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srgbClr val="717074"/>
                    </a:solidFill>
                  </a:endParaRPr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BF7E132-CA23-4680-A01F-9924CD8CE3A5}"/>
                  </a:ext>
                </a:extLst>
              </p:cNvPr>
              <p:cNvSpPr/>
              <p:nvPr/>
            </p:nvSpPr>
            <p:spPr bwMode="auto">
              <a:xfrm>
                <a:off x="5997635" y="2633472"/>
                <a:ext cx="384048" cy="365760"/>
              </a:xfrm>
              <a:prstGeom prst="rect">
                <a:avLst/>
              </a:prstGeom>
              <a:solidFill>
                <a:srgbClr val="005F4B"/>
              </a:solidFill>
              <a:ln w="1270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66" name="Graphic 65" descr="Monitor">
                <a:extLst>
                  <a:ext uri="{FF2B5EF4-FFF2-40B4-BE49-F238E27FC236}">
                    <a16:creationId xmlns:a16="http://schemas.microsoft.com/office/drawing/2014/main" id="{9A52ED10-B289-4D31-9D23-798DDB0FD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058685" y="2689182"/>
                <a:ext cx="274320" cy="274320"/>
              </a:xfrm>
              <a:prstGeom prst="rect">
                <a:avLst/>
              </a:prstGeom>
            </p:spPr>
          </p:pic>
        </p:grp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A412CAE8-5F44-45DC-9B74-6C6C0417CE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8700" y="2705800"/>
              <a:ext cx="210312" cy="210312"/>
            </a:xfrm>
            <a:prstGeom prst="cube">
              <a:avLst/>
            </a:prstGeom>
            <a:noFill/>
            <a:ln w="15875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2093745-E9F8-40B5-AE53-963BADB4E865}"/>
              </a:ext>
            </a:extLst>
          </p:cNvPr>
          <p:cNvSpPr/>
          <p:nvPr/>
        </p:nvSpPr>
        <p:spPr bwMode="auto">
          <a:xfrm>
            <a:off x="5005490" y="679100"/>
            <a:ext cx="2188852" cy="604843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Any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951300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481" y="2320631"/>
            <a:ext cx="2361865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NEW</a:t>
            </a:r>
            <a:r>
              <a:rPr lang="en-US" sz="2399" dirty="0">
                <a:solidFill>
                  <a:schemeClr val="bg1"/>
                </a:solidFill>
                <a:latin typeface="+mj-lt"/>
              </a:rPr>
              <a:t> Veeam </a:t>
            </a:r>
            <a:r>
              <a:rPr lang="en-US" sz="2399" b="1" dirty="0">
                <a:solidFill>
                  <a:srgbClr val="93EA20"/>
                </a:solidFill>
                <a:latin typeface="+mj-lt"/>
              </a:rPr>
              <a:t>v10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337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855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927" y="2689883"/>
            <a:ext cx="428002" cy="73840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out</a:t>
            </a:r>
            <a:br>
              <a:rPr lang="en-US" sz="2399" dirty="0">
                <a:solidFill>
                  <a:schemeClr val="bg1"/>
                </a:solidFill>
                <a:latin typeface="+mj-lt"/>
              </a:rPr>
            </a:br>
            <a:r>
              <a:rPr lang="en-US" sz="2399" dirty="0">
                <a:solidFill>
                  <a:schemeClr val="bg1"/>
                </a:solidFill>
                <a:latin typeface="+mj-lt"/>
              </a:rPr>
              <a:t>of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9634" y="3515671"/>
            <a:ext cx="1878591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for Availability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1751" y="5871123"/>
            <a:ext cx="8223213" cy="4923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3199" dirty="0">
                <a:solidFill>
                  <a:schemeClr val="bg1"/>
                </a:solidFill>
                <a:latin typeface="+mj-lt"/>
              </a:rPr>
              <a:t>Archive Tier &amp; Native Object Storage Support</a:t>
            </a:r>
            <a:endParaRPr lang="ru-RU" sz="3199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4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rot="5400000">
            <a:off x="-990342" y="2781763"/>
            <a:ext cx="4266087" cy="1493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51502" y="3833305"/>
            <a:ext cx="464871" cy="258532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fr-FR" sz="1200" dirty="0"/>
              <a:t>NAS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047743" y="3536699"/>
            <a:ext cx="1789562" cy="0"/>
          </a:xfrm>
          <a:prstGeom prst="straightConnector1">
            <a:avLst/>
          </a:prstGeom>
          <a:noFill/>
          <a:ln w="12700">
            <a:solidFill>
              <a:srgbClr val="9D9D9C"/>
            </a:solidFill>
            <a:prstDash val="solid"/>
            <a:headEnd type="none" w="med" len="med"/>
            <a:tailEnd type="none" w="med" len="sm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2" name="TextBox 31"/>
          <p:cNvSpPr txBox="1"/>
          <p:nvPr/>
        </p:nvSpPr>
        <p:spPr>
          <a:xfrm>
            <a:off x="5120065" y="3087470"/>
            <a:ext cx="602537" cy="424732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200" dirty="0"/>
              <a:t>Move/</a:t>
            </a:r>
            <a:br>
              <a:rPr lang="en-US" sz="1200" dirty="0"/>
            </a:br>
            <a:r>
              <a:rPr lang="en-US" sz="1200" dirty="0"/>
              <a:t>Copy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07811" y="2515549"/>
            <a:ext cx="1024973" cy="38754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066" dirty="0"/>
              <a:t>AWS S3/Swift Compatible</a:t>
            </a:r>
          </a:p>
        </p:txBody>
      </p:sp>
      <p:pic>
        <p:nvPicPr>
          <p:cNvPr id="37" name="Picture 27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4542" y="4766185"/>
            <a:ext cx="593391" cy="3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0106" y="4760409"/>
            <a:ext cx="1129109" cy="3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Isosceles Triangle 50"/>
          <p:cNvSpPr/>
          <p:nvPr/>
        </p:nvSpPr>
        <p:spPr>
          <a:xfrm rot="5400000">
            <a:off x="338062" y="2957977"/>
            <a:ext cx="4221308" cy="1095924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82" y="3096713"/>
            <a:ext cx="610622" cy="620716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 rot="5400000">
            <a:off x="2614850" y="2974722"/>
            <a:ext cx="1818437" cy="1047351"/>
          </a:xfrm>
          <a:prstGeom prst="rect">
            <a:avLst/>
          </a:prstGeom>
          <a:noFill/>
          <a:ln w="12700">
            <a:solidFill>
              <a:srgbClr val="9D9D9C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45708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3870"/>
            <a:endParaRPr lang="en-US" sz="120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8380" y="2775486"/>
            <a:ext cx="397519" cy="4040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8380" y="3332913"/>
            <a:ext cx="397519" cy="40408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8380" y="3890341"/>
            <a:ext cx="397519" cy="40408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000392" y="3817220"/>
            <a:ext cx="1047353" cy="0"/>
          </a:xfrm>
          <a:prstGeom prst="line">
            <a:avLst/>
          </a:prstGeom>
          <a:noFill/>
          <a:ln w="12700">
            <a:solidFill>
              <a:srgbClr val="9D9D9C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9" name="Oval 28"/>
          <p:cNvSpPr/>
          <p:nvPr/>
        </p:nvSpPr>
        <p:spPr bwMode="auto">
          <a:xfrm>
            <a:off x="3915815" y="3670015"/>
            <a:ext cx="287925" cy="287925"/>
          </a:xfrm>
          <a:prstGeom prst="ellipse">
            <a:avLst/>
          </a:prstGeom>
          <a:solidFill>
            <a:schemeClr val="bg1"/>
          </a:solidFill>
          <a:ln>
            <a:solidFill>
              <a:srgbClr val="9D9D9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9D9D9C"/>
                </a:solidFill>
                <a:latin typeface="+mj-lt"/>
                <a:ea typeface="Segoe UI" pitchFamily="34" charset="0"/>
                <a:cs typeface="Segoe UI" pitchFamily="34" charset="0"/>
              </a:rPr>
              <a:t>+</a:t>
            </a:r>
            <a:endParaRPr lang="ru-RU" sz="1200" dirty="0">
              <a:solidFill>
                <a:srgbClr val="9D9D9C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19114" y="4425058"/>
            <a:ext cx="1158176" cy="1179500"/>
            <a:chOff x="1075236" y="3370204"/>
            <a:chExt cx="868858" cy="884856"/>
          </a:xfrm>
        </p:grpSpPr>
        <p:sp>
          <p:nvSpPr>
            <p:cNvPr id="16" name="Text Placeholder 2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1075236" y="3936428"/>
              <a:ext cx="868858" cy="3186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800"/>
              </a:lvl1pPr>
            </a:lstStyle>
            <a:p>
              <a:r>
                <a:rPr lang="fr-FR" sz="1200" dirty="0"/>
                <a:t>Deduplication Appliance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84483" y="3370204"/>
              <a:ext cx="458086" cy="465658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1554165" y="3621807"/>
              <a:ext cx="352592" cy="365210"/>
              <a:chOff x="1554165" y="3943674"/>
              <a:chExt cx="352592" cy="365210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9232" y="3943674"/>
                <a:ext cx="241735" cy="330273"/>
              </a:xfrm>
              <a:prstGeom prst="rect">
                <a:avLst/>
              </a:prstGeom>
              <a:ln w="15875">
                <a:solidFill>
                  <a:schemeClr val="bg1"/>
                </a:solidFill>
              </a:ln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1554165" y="3990252"/>
                <a:ext cx="352592" cy="31863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defRPr sz="1100"/>
                </a:lvl1pPr>
              </a:lstStyle>
              <a:p>
                <a:pPr algn="l"/>
                <a:r>
                  <a:rPr lang="en-US" sz="1200" dirty="0">
                    <a:solidFill>
                      <a:schemeClr val="bg1"/>
                    </a:solidFill>
                  </a:rPr>
                  <a:t>.vbk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.vib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180397" y="3423934"/>
            <a:ext cx="470000" cy="487134"/>
            <a:chOff x="1551625" y="3943674"/>
            <a:chExt cx="352592" cy="365446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9232" y="3943674"/>
              <a:ext cx="241735" cy="330273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82" name="TextBox 81"/>
            <p:cNvSpPr txBox="1"/>
            <p:nvPr/>
          </p:nvSpPr>
          <p:spPr>
            <a:xfrm>
              <a:off x="1551625" y="3990488"/>
              <a:ext cx="352592" cy="318632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defRPr sz="1100"/>
              </a:lvl1pPr>
            </a:lstStyle>
            <a:p>
              <a:pPr algn="l"/>
              <a:r>
                <a:rPr lang="en-US" sz="1200" dirty="0">
                  <a:solidFill>
                    <a:schemeClr val="bg1"/>
                  </a:solidFill>
                </a:rPr>
                <a:t>.vbk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.vib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93433" y="1617809"/>
            <a:ext cx="829481" cy="1030643"/>
            <a:chOff x="1284483" y="3370204"/>
            <a:chExt cx="622273" cy="773183"/>
          </a:xfrm>
        </p:grpSpPr>
        <p:sp>
          <p:nvSpPr>
            <p:cNvPr id="86" name="Text Placeholder 2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338553" y="3949438"/>
              <a:ext cx="349947" cy="193949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800"/>
              </a:lvl1pPr>
            </a:lstStyle>
            <a:p>
              <a:r>
                <a:rPr lang="fr-FR" sz="1200" dirty="0"/>
                <a:t>DAS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84483" y="3370204"/>
              <a:ext cx="458086" cy="465658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1554165" y="3621807"/>
              <a:ext cx="352591" cy="355683"/>
              <a:chOff x="1554165" y="3943674"/>
              <a:chExt cx="352591" cy="355683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9232" y="3943674"/>
                <a:ext cx="241735" cy="330273"/>
              </a:xfrm>
              <a:prstGeom prst="rect">
                <a:avLst/>
              </a:prstGeom>
              <a:ln w="15875">
                <a:solidFill>
                  <a:schemeClr val="bg1"/>
                </a:solidFill>
              </a:ln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1554165" y="3980726"/>
                <a:ext cx="352591" cy="31863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defRPr sz="1100"/>
                </a:lvl1pPr>
              </a:lstStyle>
              <a:p>
                <a:pPr algn="l"/>
                <a:r>
                  <a:rPr lang="en-US" sz="1200" dirty="0">
                    <a:solidFill>
                      <a:schemeClr val="bg1"/>
                    </a:solidFill>
                  </a:rPr>
                  <a:t>.vbk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.vib</a:t>
                </a:r>
              </a:p>
            </p:txBody>
          </p:sp>
        </p:grpSp>
      </p:grpSp>
      <p:sp>
        <p:nvSpPr>
          <p:cNvPr id="95" name="Tex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95442" y="4489668"/>
            <a:ext cx="1439753" cy="424732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fr-FR" sz="1200" dirty="0"/>
              <a:t>Scale-out</a:t>
            </a:r>
          </a:p>
          <a:p>
            <a:r>
              <a:rPr lang="fr-FR" sz="1200" dirty="0"/>
              <a:t>Backup Repository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7161437" y="1215133"/>
            <a:ext cx="4553378" cy="19195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434670" y="1051520"/>
            <a:ext cx="2124240" cy="31790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6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Cloud Object Storage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8299782" y="1570475"/>
            <a:ext cx="0" cy="1241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9438126" y="1570475"/>
            <a:ext cx="0" cy="1241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0576471" y="1570475"/>
            <a:ext cx="0" cy="1241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 bwMode="auto">
          <a:xfrm>
            <a:off x="7161437" y="3923959"/>
            <a:ext cx="4553378" cy="19195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110182" y="3746643"/>
            <a:ext cx="2773216" cy="31790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6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Cheap Secondary Storage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8786641" y="4341779"/>
            <a:ext cx="0" cy="1241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10335666" y="4341779"/>
            <a:ext cx="0" cy="1241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244282" y="5294069"/>
            <a:ext cx="660757" cy="387542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066" dirty="0"/>
              <a:t>Physical</a:t>
            </a:r>
          </a:p>
          <a:p>
            <a:r>
              <a:rPr lang="en-US" sz="1066" dirty="0"/>
              <a:t>Storage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734981" y="5307342"/>
            <a:ext cx="484428" cy="239937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066" dirty="0"/>
              <a:t>Tape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418722" y="5294069"/>
            <a:ext cx="1000594" cy="387542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066" dirty="0"/>
              <a:t>Deduplication</a:t>
            </a:r>
            <a:br>
              <a:rPr lang="en-US" sz="1066" dirty="0"/>
            </a:br>
            <a:r>
              <a:rPr lang="en-US" sz="1066" dirty="0"/>
              <a:t>Appliance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372357" y="2515549"/>
            <a:ext cx="1024973" cy="23993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066" dirty="0"/>
              <a:t>Amazon S3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485559" y="2515549"/>
            <a:ext cx="1024973" cy="38754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066" dirty="0"/>
              <a:t>Amazon</a:t>
            </a:r>
            <a:br>
              <a:rPr lang="en-US" sz="1066" dirty="0"/>
            </a:br>
            <a:r>
              <a:rPr lang="en-US" sz="1066" dirty="0"/>
              <a:t>Glacier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0642411" y="2515549"/>
            <a:ext cx="1024973" cy="53514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066" dirty="0"/>
              <a:t>Microsoft Azure</a:t>
            </a:r>
            <a:br>
              <a:rPr lang="en-US" sz="1066" dirty="0"/>
            </a:br>
            <a:r>
              <a:rPr lang="en-US" sz="1066" dirty="0"/>
              <a:t>Blob Storage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3396" y="1819774"/>
            <a:ext cx="543003" cy="54300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7076" y="1819774"/>
            <a:ext cx="507284" cy="61186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13"/>
          <a:srcRect l="19293" t="12165" r="18303" b="11819"/>
          <a:stretch/>
        </p:blipFill>
        <p:spPr>
          <a:xfrm>
            <a:off x="9763408" y="1813669"/>
            <a:ext cx="512131" cy="62383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14"/>
          <a:srcRect l="22343" t="32376" r="19509" b="29969"/>
          <a:stretch/>
        </p:blipFill>
        <p:spPr>
          <a:xfrm>
            <a:off x="7402860" y="1920023"/>
            <a:ext cx="634879" cy="411130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 bwMode="auto">
          <a:xfrm>
            <a:off x="4469236" y="3377362"/>
            <a:ext cx="596745" cy="23488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1988" y="3829937"/>
            <a:ext cx="731120" cy="4247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200" dirty="0"/>
              <a:t>Policy Driven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91926" y="3239461"/>
            <a:ext cx="371242" cy="507213"/>
          </a:xfrm>
          <a:prstGeom prst="rect">
            <a:avLst/>
          </a:prstGeom>
        </p:spPr>
      </p:pic>
      <p:grpSp>
        <p:nvGrpSpPr>
          <p:cNvPr id="144" name="Group 143"/>
          <p:cNvGrpSpPr/>
          <p:nvPr/>
        </p:nvGrpSpPr>
        <p:grpSpPr>
          <a:xfrm>
            <a:off x="5837304" y="2589179"/>
            <a:ext cx="1295663" cy="1818438"/>
            <a:chOff x="4379119" y="1263313"/>
            <a:chExt cx="972000" cy="219597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4379119" y="1263313"/>
              <a:ext cx="0" cy="2195970"/>
            </a:xfrm>
            <a:prstGeom prst="line">
              <a:avLst/>
            </a:prstGeom>
            <a:noFill/>
            <a:ln w="12700">
              <a:solidFill>
                <a:srgbClr val="9D9D9C"/>
              </a:solidFill>
              <a:prstDash val="solid"/>
              <a:headEnd type="none" w="med" len="med"/>
              <a:tailEnd type="none" w="med" len="sm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4379119" y="1264514"/>
              <a:ext cx="972000" cy="0"/>
            </a:xfrm>
            <a:prstGeom prst="straightConnector1">
              <a:avLst/>
            </a:prstGeom>
            <a:noFill/>
            <a:ln w="12700">
              <a:solidFill>
                <a:srgbClr val="9D9D9C"/>
              </a:solidFill>
              <a:prstDash val="solid"/>
              <a:headEnd type="none" w="med" len="med"/>
              <a:tailEnd type="arrow" w="med" len="sm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4379119" y="3459283"/>
              <a:ext cx="972000" cy="0"/>
            </a:xfrm>
            <a:prstGeom prst="straightConnector1">
              <a:avLst/>
            </a:prstGeom>
            <a:noFill/>
            <a:ln w="12700">
              <a:solidFill>
                <a:srgbClr val="9D9D9C"/>
              </a:solidFill>
              <a:prstDash val="solid"/>
              <a:headEnd type="none" w="med" len="med"/>
              <a:tailEnd type="arrow" w="med" len="sm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16"/>
          <a:srcRect l="6063" t="6063" r="6063" b="6063"/>
          <a:stretch/>
        </p:blipFill>
        <p:spPr>
          <a:xfrm>
            <a:off x="4827489" y="3597247"/>
            <a:ext cx="238087" cy="238087"/>
          </a:xfrm>
          <a:prstGeom prst="ellipse">
            <a:avLst/>
          </a:prstGeom>
        </p:spPr>
      </p:pic>
      <p:pic>
        <p:nvPicPr>
          <p:cNvPr id="147" name="Picture 10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4466" y="4754221"/>
            <a:ext cx="1129109" cy="3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28601"/>
            <a:ext cx="11868150" cy="1805110"/>
          </a:xfrm>
        </p:spPr>
        <p:txBody>
          <a:bodyPr/>
          <a:lstStyle/>
          <a:p>
            <a:r>
              <a:rPr lang="en-US" dirty="0"/>
              <a:t>Archive Tier of Scale-Out Repository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9708" y="4962470"/>
            <a:ext cx="317307" cy="3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8290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45419-BF5B-44BC-A468-FD19F9460EE6}"/>
              </a:ext>
            </a:extLst>
          </p:cNvPr>
          <p:cNvSpPr txBox="1"/>
          <p:nvPr/>
        </p:nvSpPr>
        <p:spPr>
          <a:xfrm>
            <a:off x="2071396" y="2239346"/>
            <a:ext cx="7707086" cy="25472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9900" b="1" dirty="0">
                <a:ln w="15875">
                  <a:solidFill>
                    <a:srgbClr val="00B436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5288637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481" y="2320631"/>
            <a:ext cx="2361865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NEW</a:t>
            </a:r>
            <a:r>
              <a:rPr lang="en-US" sz="2399" dirty="0">
                <a:solidFill>
                  <a:schemeClr val="bg1"/>
                </a:solidFill>
                <a:latin typeface="+mj-lt"/>
              </a:rPr>
              <a:t> Veeam </a:t>
            </a:r>
            <a:r>
              <a:rPr lang="en-US" sz="2399" b="1" dirty="0">
                <a:solidFill>
                  <a:srgbClr val="93EA20"/>
                </a:solidFill>
                <a:latin typeface="+mj-lt"/>
              </a:rPr>
              <a:t>v10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337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855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927" y="2689883"/>
            <a:ext cx="428002" cy="73840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out</a:t>
            </a:r>
            <a:br>
              <a:rPr lang="en-US" sz="2399" dirty="0">
                <a:solidFill>
                  <a:schemeClr val="bg1"/>
                </a:solidFill>
                <a:latin typeface="+mj-lt"/>
              </a:rPr>
            </a:br>
            <a:r>
              <a:rPr lang="en-US" sz="2399" dirty="0">
                <a:solidFill>
                  <a:schemeClr val="bg1"/>
                </a:solidFill>
                <a:latin typeface="+mj-lt"/>
              </a:rPr>
              <a:t>of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9634" y="3515671"/>
            <a:ext cx="1878591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for Availability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6102" y="5871123"/>
            <a:ext cx="3874459" cy="4923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3199" dirty="0">
                <a:solidFill>
                  <a:schemeClr val="bg1"/>
                </a:solidFill>
                <a:latin typeface="+mj-lt"/>
              </a:rPr>
              <a:t>NAS Backup Support</a:t>
            </a:r>
            <a:endParaRPr lang="ru-RU" sz="3199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0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70" dirty="0"/>
              <a:t>NAS Backup support</a:t>
            </a:r>
            <a:endParaRPr lang="en-US" sz="587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5" y="432581"/>
            <a:ext cx="584410" cy="6173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53030" y="2210117"/>
            <a:ext cx="11108882" cy="1007738"/>
          </a:xfrm>
          <a:prstGeom prst="rect">
            <a:avLst/>
          </a:prstGeom>
          <a:solidFill>
            <a:srgbClr val="9D9D9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7925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399" dirty="0"/>
              <a:t>Maintain Availability through file-level backup support for Network Attached Storage (NAS) including:</a:t>
            </a: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507868" y="2210117"/>
            <a:ext cx="90327" cy="1007738"/>
          </a:xfrm>
          <a:prstGeom prst="roundRect">
            <a:avLst>
              <a:gd name="adj" fmla="val 50000"/>
            </a:avLst>
          </a:prstGeom>
          <a:solidFill>
            <a:srgbClr val="00B33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5612" y="3217855"/>
            <a:ext cx="11108882" cy="1282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7925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Scalable SMB/NFS backups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data protection through short and long-term retention policies 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Out-of-place restore to easily restore SMB/NFS files to any target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logic of file revisions &amp; long term retention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98195" y="4572000"/>
            <a:ext cx="11108882" cy="157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7925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points on restore: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restore to a completely dissimilar NAS system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restore entire NAS back to last backup</a:t>
            </a: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(ransomware)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restore individual files as well</a:t>
            </a:r>
          </a:p>
        </p:txBody>
      </p:sp>
    </p:spTree>
    <p:extLst>
      <p:ext uri="{BB962C8B-B14F-4D97-AF65-F5344CB8AC3E}">
        <p14:creationId xmlns:p14="http://schemas.microsoft.com/office/powerpoint/2010/main" val="174416075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flipH="1">
            <a:off x="3092856" y="4565535"/>
            <a:ext cx="583910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5829794" y="4100173"/>
            <a:ext cx="825238" cy="88266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" name="Picture 17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4804" y="2666571"/>
            <a:ext cx="699379" cy="6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72671" y="3397278"/>
            <a:ext cx="1397242" cy="286232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400" dirty="0"/>
              <a:t>NFS/SMB share</a:t>
            </a:r>
          </a:p>
        </p:txBody>
      </p:sp>
      <p:pic>
        <p:nvPicPr>
          <p:cNvPr id="27" name="Picture 14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114" y="2180110"/>
            <a:ext cx="1081262" cy="10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688844" y="3311835"/>
            <a:ext cx="1087531" cy="59093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000"/>
            </a:lvl1pPr>
          </a:lstStyle>
          <a:p>
            <a:r>
              <a:rPr lang="en-US" sz="1800" dirty="0"/>
              <a:t>VBR server</a:t>
            </a:r>
          </a:p>
        </p:txBody>
      </p:sp>
      <p:pic>
        <p:nvPicPr>
          <p:cNvPr id="32" name="Picture 14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7668" y="4277593"/>
            <a:ext cx="764747" cy="7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830711" y="4995398"/>
            <a:ext cx="1198661" cy="5909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Backup</a:t>
            </a:r>
            <a:br>
              <a:rPr lang="en-US" dirty="0"/>
            </a:br>
            <a:r>
              <a:rPr lang="en-US" dirty="0"/>
              <a:t>repository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881608" y="3101425"/>
            <a:ext cx="2490758" cy="108187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49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2869" y="4277593"/>
            <a:ext cx="764747" cy="7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275910" y="4995398"/>
            <a:ext cx="1198661" cy="92948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Archive</a:t>
            </a:r>
            <a:br>
              <a:rPr lang="en-US" dirty="0"/>
            </a:br>
            <a:r>
              <a:rPr lang="en-US" dirty="0"/>
              <a:t>repository</a:t>
            </a:r>
          </a:p>
          <a:p>
            <a:pPr algn="ctr"/>
            <a:r>
              <a:rPr lang="en-US" sz="1100" dirty="0"/>
              <a:t>(object storage </a:t>
            </a:r>
          </a:p>
          <a:p>
            <a:pPr algn="ctr"/>
            <a:r>
              <a:rPr lang="en-US" sz="1100" dirty="0"/>
              <a:t>recommended)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5400000" flipV="1">
            <a:off x="10131272" y="4362388"/>
            <a:ext cx="0" cy="4062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5296" y="4694816"/>
            <a:ext cx="230388" cy="2303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83558" y="4014661"/>
            <a:ext cx="779233" cy="1061503"/>
            <a:chOff x="6886206" y="2155175"/>
            <a:chExt cx="584577" cy="796335"/>
          </a:xfrm>
        </p:grpSpPr>
        <p:sp>
          <p:nvSpPr>
            <p:cNvPr id="46" name="Text Placeholder 2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6910251" y="2736780"/>
              <a:ext cx="383618" cy="214730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800"/>
              </a:lvl1pPr>
            </a:lstStyle>
            <a:p>
              <a:r>
                <a:rPr lang="fr-FR" sz="1400" dirty="0"/>
                <a:t>NAS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86206" y="2155175"/>
              <a:ext cx="458086" cy="46565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29048" y="2400658"/>
              <a:ext cx="241735" cy="330273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</p:pic>
      </p:grpSp>
      <p:pic>
        <p:nvPicPr>
          <p:cNvPr id="29" name="Picture 249" descr="\\amust.local\spb\Marketing\Graphics\Working\DIAGRAMS\Technical_Diagrams\veeam_icons\png\prox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28" y="4213438"/>
            <a:ext cx="647831" cy="64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574628" y="4995398"/>
            <a:ext cx="1341842" cy="590931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000"/>
            </a:lvl1pPr>
          </a:lstStyle>
          <a:p>
            <a:r>
              <a:rPr lang="en-US" sz="1800" dirty="0"/>
              <a:t>File Backup</a:t>
            </a:r>
          </a:p>
          <a:p>
            <a:r>
              <a:rPr lang="en-US" sz="1800" dirty="0"/>
              <a:t>Proxy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70368" y="2359973"/>
            <a:ext cx="1879121" cy="308832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3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092856" y="3122229"/>
            <a:ext cx="2490758" cy="108187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220599" y="3620297"/>
            <a:ext cx="0" cy="4798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Backup </a:t>
            </a:r>
          </a:p>
        </p:txBody>
      </p:sp>
    </p:spTree>
    <p:extLst>
      <p:ext uri="{BB962C8B-B14F-4D97-AF65-F5344CB8AC3E}">
        <p14:creationId xmlns:p14="http://schemas.microsoft.com/office/powerpoint/2010/main" val="54711516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45419-BF5B-44BC-A468-FD19F9460EE6}"/>
              </a:ext>
            </a:extLst>
          </p:cNvPr>
          <p:cNvSpPr txBox="1"/>
          <p:nvPr/>
        </p:nvSpPr>
        <p:spPr>
          <a:xfrm>
            <a:off x="2071396" y="2239346"/>
            <a:ext cx="7707086" cy="25472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9900" b="1" dirty="0">
                <a:ln w="15875">
                  <a:solidFill>
                    <a:srgbClr val="00B436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035306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481" y="2320631"/>
            <a:ext cx="2361865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NEW</a:t>
            </a:r>
            <a:r>
              <a:rPr lang="en-US" sz="2399" dirty="0">
                <a:solidFill>
                  <a:schemeClr val="bg1"/>
                </a:solidFill>
                <a:latin typeface="+mj-lt"/>
              </a:rPr>
              <a:t> Veeam </a:t>
            </a:r>
            <a:r>
              <a:rPr lang="en-US" sz="2399" b="1" dirty="0">
                <a:solidFill>
                  <a:srgbClr val="93EA20"/>
                </a:solidFill>
                <a:latin typeface="+mj-lt"/>
              </a:rPr>
              <a:t>v10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337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855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927" y="2689883"/>
            <a:ext cx="428002" cy="73840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out</a:t>
            </a:r>
            <a:br>
              <a:rPr lang="en-US" sz="2399" dirty="0">
                <a:solidFill>
                  <a:schemeClr val="bg1"/>
                </a:solidFill>
                <a:latin typeface="+mj-lt"/>
              </a:rPr>
            </a:br>
            <a:r>
              <a:rPr lang="en-US" sz="2399" dirty="0">
                <a:solidFill>
                  <a:schemeClr val="bg1"/>
                </a:solidFill>
                <a:latin typeface="+mj-lt"/>
              </a:rPr>
              <a:t>of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9634" y="3515671"/>
            <a:ext cx="1878591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for Availability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9989" y="5871123"/>
            <a:ext cx="7646709" cy="4923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3199" dirty="0">
                <a:solidFill>
                  <a:schemeClr val="bg1"/>
                </a:solidFill>
                <a:latin typeface="+mj-lt"/>
              </a:rPr>
              <a:t>Veeam CDP (Continuous Data Protection)</a:t>
            </a:r>
            <a:endParaRPr lang="ru-RU" sz="3199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6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609721" y="1517609"/>
            <a:ext cx="10164683" cy="49229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Preserve critical data during a disaster and ensure the Availability of tier-1 VMs with VMware-certified CDP to:</a:t>
            </a:r>
          </a:p>
          <a:p>
            <a:pPr lvl="0"/>
            <a:endParaRPr lang="en-US" dirty="0"/>
          </a:p>
          <a:p>
            <a:pPr marL="812597" lvl="1" indent="-457086"/>
            <a:r>
              <a:rPr lang="en-US" dirty="0"/>
              <a:t>Reduce recovery point objective (RPOs) to 15 seconds</a:t>
            </a:r>
          </a:p>
          <a:p>
            <a:pPr marL="812597" lvl="1" indent="-457086"/>
            <a:r>
              <a:rPr lang="en-US" dirty="0"/>
              <a:t>Leverage VMware’s vSphere API for I/O Filtering to reliably redirect VM I/O to the replica </a:t>
            </a:r>
            <a:r>
              <a:rPr lang="en-US" b="1" dirty="0">
                <a:solidFill>
                  <a:srgbClr val="FF0000"/>
                </a:solidFill>
              </a:rPr>
              <a:t>without creating standard VM snapshots</a:t>
            </a:r>
          </a:p>
          <a:p>
            <a:pPr marL="736416" lvl="1" indent="-380905"/>
            <a:r>
              <a:rPr lang="en-US" dirty="0"/>
              <a:t> Apply customizable schedule to align with desired RPO</a:t>
            </a:r>
          </a:p>
          <a:p>
            <a:pPr marL="812597" lvl="1" indent="-457086"/>
            <a:r>
              <a:rPr lang="en-US" dirty="0"/>
              <a:t>Get assurance through VMware certification</a:t>
            </a:r>
          </a:p>
          <a:p>
            <a:pPr marL="812597" lvl="1" indent="-457086"/>
            <a:endParaRPr lang="en-US" dirty="0"/>
          </a:p>
          <a:p>
            <a:endParaRPr lang="en-US" sz="3732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4" y="1546843"/>
            <a:ext cx="865408" cy="73539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50EEACB-FD11-4C79-BB3B-7B255858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38664"/>
          </a:xfrm>
        </p:spPr>
        <p:txBody>
          <a:bodyPr/>
          <a:lstStyle/>
          <a:p>
            <a:r>
              <a:rPr lang="en-US" sz="4800" dirty="0"/>
              <a:t>Veeam CDP (Continuous Data Protection)</a:t>
            </a:r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2858FBAD-14F2-4BB4-BCE2-5C2154800BAE}"/>
              </a:ext>
            </a:extLst>
          </p:cNvPr>
          <p:cNvSpPr/>
          <p:nvPr/>
        </p:nvSpPr>
        <p:spPr bwMode="auto">
          <a:xfrm flipH="1">
            <a:off x="10179845" y="6207691"/>
            <a:ext cx="2008977" cy="560935"/>
          </a:xfrm>
          <a:prstGeom prst="round1Rect">
            <a:avLst/>
          </a:prstGeom>
          <a:solidFill>
            <a:srgbClr val="007DB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45708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17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6C8ABD-93AA-4AE4-8E51-676169CC7AF9}"/>
              </a:ext>
            </a:extLst>
          </p:cNvPr>
          <p:cNvGrpSpPr/>
          <p:nvPr/>
        </p:nvGrpSpPr>
        <p:grpSpPr>
          <a:xfrm>
            <a:off x="10376508" y="6405332"/>
            <a:ext cx="1615651" cy="163201"/>
            <a:chOff x="4583754" y="5523540"/>
            <a:chExt cx="3024492" cy="305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DA5561-782E-4BF6-9DE9-FA3A193AD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754" y="5564561"/>
              <a:ext cx="1256205" cy="22338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B70852-94EF-4F3E-8FCD-6BE63B3B8AAA}"/>
                </a:ext>
              </a:extLst>
            </p:cNvPr>
            <p:cNvCxnSpPr/>
            <p:nvPr userDrawn="1"/>
          </p:nvCxnSpPr>
          <p:spPr>
            <a:xfrm>
              <a:off x="6110207" y="5523540"/>
              <a:ext cx="1" cy="3054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4A2DF81-E418-4CBE-B00E-151BED53A2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56" y="5576497"/>
              <a:ext cx="1227790" cy="19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169788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8397" y="1240988"/>
            <a:ext cx="1081262" cy="10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487109" y="2303330"/>
            <a:ext cx="1092094" cy="29533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66" dirty="0"/>
              <a:t>VBR server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84811" y="4215171"/>
            <a:ext cx="1069908" cy="498342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/>
            </a:lvl1pPr>
          </a:lstStyle>
          <a:p>
            <a:r>
              <a:rPr lang="en-US" sz="1466" dirty="0"/>
              <a:t>CDP Proxy</a:t>
            </a:r>
          </a:p>
          <a:p>
            <a:r>
              <a:rPr lang="en-US" sz="1466" dirty="0"/>
              <a:t>with cache</a:t>
            </a:r>
          </a:p>
        </p:txBody>
      </p:sp>
      <p:pic>
        <p:nvPicPr>
          <p:cNvPr id="31" name="Picture 18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423" y="3429000"/>
            <a:ext cx="1151761" cy="11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660573" y="3686630"/>
            <a:ext cx="754694" cy="23993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066" dirty="0"/>
              <a:t>VAIO API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19112" y="229435"/>
            <a:ext cx="11149013" cy="738536"/>
          </a:xfrm>
        </p:spPr>
        <p:txBody>
          <a:bodyPr/>
          <a:lstStyle/>
          <a:p>
            <a:r>
              <a:rPr lang="en-US" sz="4799" dirty="0"/>
              <a:t>Veeam CDP </a:t>
            </a:r>
            <a:r>
              <a:rPr lang="en-US" sz="4800" dirty="0"/>
              <a:t>(Continuous Data Protection)</a:t>
            </a:r>
            <a:endParaRPr lang="en-US" sz="4799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18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7536" y="3429000"/>
            <a:ext cx="1151761" cy="11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690821" y="2861191"/>
            <a:ext cx="5223755" cy="250133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14999" y="5117200"/>
            <a:ext cx="1575398" cy="4983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/>
            </a:lvl1pPr>
          </a:lstStyle>
          <a:p>
            <a:r>
              <a:rPr lang="en-US" sz="1466" dirty="0"/>
              <a:t>Target VMware</a:t>
            </a:r>
            <a:br>
              <a:rPr lang="en-US" sz="1466" dirty="0"/>
            </a:br>
            <a:r>
              <a:rPr lang="en-US" sz="1466" dirty="0"/>
              <a:t>cluster</a:t>
            </a:r>
          </a:p>
        </p:txBody>
      </p:sp>
      <p:pic>
        <p:nvPicPr>
          <p:cNvPr id="34" name="Picture 18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808" y="3429000"/>
            <a:ext cx="1151761" cy="11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189046" y="2861191"/>
            <a:ext cx="5264829" cy="250133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33762" y="5117200"/>
            <a:ext cx="1575398" cy="4983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/>
            </a:lvl1pPr>
          </a:lstStyle>
          <a:p>
            <a:r>
              <a:rPr lang="en-US" sz="1466" dirty="0"/>
              <a:t>Source VMware</a:t>
            </a:r>
            <a:br>
              <a:rPr lang="en-US" sz="1466" dirty="0"/>
            </a:br>
            <a:r>
              <a:rPr lang="en-US" sz="1466" dirty="0"/>
              <a:t>cluster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45119" y="3050104"/>
            <a:ext cx="1443224" cy="1499287"/>
            <a:chOff x="1284839" y="2202750"/>
            <a:chExt cx="1082700" cy="1124758"/>
          </a:xfrm>
        </p:grpSpPr>
        <p:sp>
          <p:nvSpPr>
            <p:cNvPr id="18" name="TextBox 17"/>
            <p:cNvSpPr txBox="1"/>
            <p:nvPr/>
          </p:nvSpPr>
          <p:spPr>
            <a:xfrm>
              <a:off x="1833418" y="2202750"/>
              <a:ext cx="534121" cy="18000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800"/>
              </a:lvl1pPr>
            </a:lstStyle>
            <a:p>
              <a:r>
                <a:rPr lang="en-US" sz="1066" dirty="0"/>
                <a:t>vCenter</a:t>
              </a:r>
            </a:p>
          </p:txBody>
        </p:sp>
        <p:pic>
          <p:nvPicPr>
            <p:cNvPr id="35" name="Picture 18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4839" y="2486996"/>
              <a:ext cx="864046" cy="84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19" descr="\\amust.local\spb\Marketing\Graphics\Working\DIAGRAMS\Technical_Diagrams\veeam_icons\png\vSpher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043" y="2396941"/>
              <a:ext cx="287659" cy="28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49" descr="\\amust.local\spb\Marketing\Graphics\Working\DIAGRAMS\Technical_Diagrams\veeam_icons\png\prox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70" y="3408611"/>
            <a:ext cx="647831" cy="6478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825028" y="4215171"/>
            <a:ext cx="1046120" cy="701346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/>
            </a:lvl1pPr>
          </a:lstStyle>
          <a:p>
            <a:r>
              <a:rPr lang="en-US" sz="1466" dirty="0"/>
              <a:t>Target </a:t>
            </a:r>
          </a:p>
          <a:p>
            <a:r>
              <a:rPr lang="en-US" sz="1466" dirty="0"/>
              <a:t>CDP Proxy</a:t>
            </a:r>
          </a:p>
          <a:p>
            <a:endParaRPr lang="en-US" sz="1466" dirty="0"/>
          </a:p>
        </p:txBody>
      </p:sp>
      <p:pic>
        <p:nvPicPr>
          <p:cNvPr id="29" name="Picture 249" descr="\\amust.local\spb\Marketing\Graphics\Working\DIAGRAMS\Technical_Diagrams\veeam_icons\png\prox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49" y="3408611"/>
            <a:ext cx="647831" cy="6478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805584" y="3869729"/>
            <a:ext cx="360910" cy="417844"/>
            <a:chOff x="5548313" y="3517806"/>
            <a:chExt cx="523875" cy="606519"/>
          </a:xfrm>
        </p:grpSpPr>
        <p:sp>
          <p:nvSpPr>
            <p:cNvPr id="3" name="Rectangle: Rounded Corners 2"/>
            <p:cNvSpPr/>
            <p:nvPr/>
          </p:nvSpPr>
          <p:spPr bwMode="auto">
            <a:xfrm>
              <a:off x="5548313" y="3517806"/>
              <a:ext cx="523875" cy="606519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494" fontAlgn="base">
                <a:spcBef>
                  <a:spcPct val="0"/>
                </a:spcBef>
                <a:spcAft>
                  <a:spcPct val="0"/>
                </a:spcAft>
              </a:pPr>
              <a:endParaRPr lang="ru-RU" sz="2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9329" y="3551371"/>
              <a:ext cx="444281" cy="520290"/>
            </a:xfrm>
            <a:prstGeom prst="rect">
              <a:avLst/>
            </a:prstGeom>
          </p:spPr>
        </p:pic>
      </p:grpSp>
      <p:cxnSp>
        <p:nvCxnSpPr>
          <p:cNvPr id="40" name="Straight Arrow Connector 39"/>
          <p:cNvCxnSpPr/>
          <p:nvPr/>
        </p:nvCxnSpPr>
        <p:spPr>
          <a:xfrm flipH="1">
            <a:off x="3328169" y="3732526"/>
            <a:ext cx="86377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59937" y="1761724"/>
            <a:ext cx="2575482" cy="163729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4115339" y="1839263"/>
            <a:ext cx="731120" cy="93826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133028" y="3732526"/>
            <a:ext cx="176762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1" idx="3"/>
          </p:cNvCxnSpPr>
          <p:nvPr/>
        </p:nvCxnSpPr>
        <p:spPr>
          <a:xfrm flipH="1" flipV="1">
            <a:off x="6639659" y="1761724"/>
            <a:ext cx="2248025" cy="158218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86956" y="1663485"/>
            <a:ext cx="731120" cy="38754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800"/>
            </a:lvl1pPr>
          </a:lstStyle>
          <a:p>
            <a:r>
              <a:rPr lang="en-US" sz="1066" dirty="0"/>
              <a:t>CDP Policy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792" y="2144995"/>
            <a:ext cx="371242" cy="507213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H="1">
            <a:off x="7913478" y="3732526"/>
            <a:ext cx="100773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415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580" y="4453518"/>
            <a:ext cx="1993041" cy="139486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5865" b="1" dirty="0">
                <a:solidFill>
                  <a:srgbClr val="93EA20"/>
                </a:solidFill>
                <a:latin typeface="+mj-lt"/>
              </a:rPr>
              <a:t>66%</a:t>
            </a:r>
            <a:br>
              <a:rPr lang="en-US" sz="3199" dirty="0">
                <a:solidFill>
                  <a:schemeClr val="bg1"/>
                </a:solidFill>
                <a:latin typeface="+mj-lt"/>
              </a:rPr>
            </a:br>
            <a:endParaRPr lang="ru-RU" sz="31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581" y="1149172"/>
            <a:ext cx="3579781" cy="18871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5865" b="1" dirty="0">
                <a:solidFill>
                  <a:srgbClr val="93EA20"/>
                </a:solidFill>
                <a:latin typeface="+mj-lt"/>
              </a:rPr>
              <a:t>82%</a:t>
            </a:r>
            <a:br>
              <a:rPr lang="en-US" sz="3199" dirty="0">
                <a:solidFill>
                  <a:schemeClr val="bg1"/>
                </a:solidFill>
                <a:latin typeface="+mj-lt"/>
              </a:rPr>
            </a:br>
            <a:r>
              <a:rPr lang="en-US" sz="3199" dirty="0">
                <a:solidFill>
                  <a:schemeClr val="bg1"/>
                </a:solidFill>
                <a:latin typeface="+mj-lt"/>
              </a:rPr>
              <a:t>of enterprises have an Availability Gap</a:t>
            </a:r>
            <a:endParaRPr lang="ru-RU" sz="31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3484" y="1149172"/>
            <a:ext cx="3579781" cy="18871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5865" b="1" dirty="0">
                <a:solidFill>
                  <a:srgbClr val="93EA20"/>
                </a:solidFill>
                <a:latin typeface="+mj-lt"/>
              </a:rPr>
              <a:t>$22M</a:t>
            </a:r>
            <a:br>
              <a:rPr lang="en-US" sz="3199" dirty="0">
                <a:solidFill>
                  <a:schemeClr val="bg1"/>
                </a:solidFill>
                <a:latin typeface="+mj-lt"/>
              </a:rPr>
            </a:br>
            <a:r>
              <a:rPr lang="en-US" sz="3199" dirty="0">
                <a:solidFill>
                  <a:schemeClr val="bg1"/>
                </a:solidFill>
                <a:latin typeface="+mj-lt"/>
              </a:rPr>
              <a:t>cost of Availability and protection gaps</a:t>
            </a:r>
            <a:endParaRPr lang="ru-RU" sz="31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937" y="4354679"/>
            <a:ext cx="7472519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99" dirty="0">
                <a:solidFill>
                  <a:srgbClr val="FFFFFF"/>
                </a:solidFill>
              </a:rPr>
              <a:t>of Enterprise Digital transformation efforts slowed by Availability gaps</a:t>
            </a:r>
            <a:endParaRPr lang="ru-RU" sz="2399" dirty="0"/>
          </a:p>
        </p:txBody>
      </p:sp>
    </p:spTree>
    <p:extLst>
      <p:ext uri="{BB962C8B-B14F-4D97-AF65-F5344CB8AC3E}">
        <p14:creationId xmlns:p14="http://schemas.microsoft.com/office/powerpoint/2010/main" val="3526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45419-BF5B-44BC-A468-FD19F9460EE6}"/>
              </a:ext>
            </a:extLst>
          </p:cNvPr>
          <p:cNvSpPr txBox="1"/>
          <p:nvPr/>
        </p:nvSpPr>
        <p:spPr>
          <a:xfrm>
            <a:off x="2071396" y="2239346"/>
            <a:ext cx="7707086" cy="25472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9900" b="1" dirty="0">
                <a:ln w="15875">
                  <a:solidFill>
                    <a:srgbClr val="00B436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14264226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774" y="3244398"/>
            <a:ext cx="3599277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…but there is more</a:t>
            </a:r>
            <a:endParaRPr lang="ru-RU" sz="2399" i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2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774" y="3059797"/>
            <a:ext cx="3599277" cy="73840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Support for Oracle</a:t>
            </a:r>
            <a:br>
              <a:rPr lang="en-US" sz="2399" dirty="0">
                <a:solidFill>
                  <a:schemeClr val="bg1"/>
                </a:solidFill>
                <a:latin typeface="+mj-lt"/>
              </a:rPr>
            </a:br>
            <a:r>
              <a:rPr lang="en-US" sz="2399" dirty="0">
                <a:solidFill>
                  <a:schemeClr val="bg1"/>
                </a:solidFill>
                <a:latin typeface="+mj-lt"/>
              </a:rPr>
              <a:t>RMAN/RAC</a:t>
            </a:r>
            <a:endParaRPr lang="ru-RU" sz="2399" i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913481" y="2320631"/>
            <a:ext cx="2361865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NEW</a:t>
            </a:r>
            <a:r>
              <a:rPr lang="en-US" sz="2399" dirty="0">
                <a:solidFill>
                  <a:schemeClr val="bg1"/>
                </a:solidFill>
                <a:latin typeface="+mj-lt"/>
              </a:rPr>
              <a:t> Veeam </a:t>
            </a:r>
            <a:r>
              <a:rPr lang="en-US" sz="2399" b="1" dirty="0">
                <a:solidFill>
                  <a:srgbClr val="93EA20"/>
                </a:solidFill>
                <a:latin typeface="+mj-lt"/>
              </a:rPr>
              <a:t>v10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1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774" y="3059797"/>
            <a:ext cx="3599277" cy="73840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Extended</a:t>
            </a:r>
            <a:br>
              <a:rPr lang="en-US" sz="2399" dirty="0">
                <a:solidFill>
                  <a:schemeClr val="bg1"/>
                </a:solidFill>
                <a:latin typeface="+mj-lt"/>
              </a:rPr>
            </a:br>
            <a:r>
              <a:rPr lang="en-US" sz="2399" dirty="0">
                <a:solidFill>
                  <a:schemeClr val="bg1"/>
                </a:solidFill>
                <a:latin typeface="+mj-lt"/>
              </a:rPr>
              <a:t>Role-Based-Access</a:t>
            </a:r>
            <a:endParaRPr lang="ru-RU" sz="2399" i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913481" y="2320631"/>
            <a:ext cx="2361865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NEW</a:t>
            </a:r>
            <a:r>
              <a:rPr lang="en-US" sz="2399" dirty="0">
                <a:solidFill>
                  <a:schemeClr val="bg1"/>
                </a:solidFill>
                <a:latin typeface="+mj-lt"/>
              </a:rPr>
              <a:t> Veeam </a:t>
            </a:r>
            <a:r>
              <a:rPr lang="en-US" sz="2399" b="1" dirty="0">
                <a:solidFill>
                  <a:srgbClr val="93EA20"/>
                </a:solidFill>
                <a:latin typeface="+mj-lt"/>
              </a:rPr>
              <a:t>v10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2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774" y="3059797"/>
            <a:ext cx="3599277" cy="73840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DRaaS Enhancements</a:t>
            </a:r>
          </a:p>
          <a:p>
            <a:pPr algn="ctr"/>
            <a:r>
              <a:rPr lang="en-US" sz="2399" i="1" dirty="0">
                <a:solidFill>
                  <a:schemeClr val="bg1"/>
                </a:solidFill>
                <a:latin typeface="+mj-lt"/>
              </a:rPr>
              <a:t>(for service providers)</a:t>
            </a:r>
            <a:endParaRPr lang="ru-RU" sz="2399" i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913481" y="2320631"/>
            <a:ext cx="2361865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NEW</a:t>
            </a:r>
            <a:r>
              <a:rPr lang="en-US" sz="2399" dirty="0">
                <a:solidFill>
                  <a:schemeClr val="bg1"/>
                </a:solidFill>
                <a:latin typeface="+mj-lt"/>
              </a:rPr>
              <a:t> Veeam </a:t>
            </a:r>
            <a:r>
              <a:rPr lang="en-US" sz="2399" b="1" dirty="0">
                <a:solidFill>
                  <a:srgbClr val="93EA20"/>
                </a:solidFill>
                <a:latin typeface="+mj-lt"/>
              </a:rPr>
              <a:t>v10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3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DBBEB45-922B-4C5C-9530-7905B3F63866}"/>
              </a:ext>
            </a:extLst>
          </p:cNvPr>
          <p:cNvSpPr/>
          <p:nvPr/>
        </p:nvSpPr>
        <p:spPr>
          <a:xfrm>
            <a:off x="1887166" y="1196502"/>
            <a:ext cx="8433881" cy="48225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5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2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3343119-023F-41B9-8C64-7DABCD2B192A}"/>
              </a:ext>
            </a:extLst>
          </p:cNvPr>
          <p:cNvGrpSpPr>
            <a:grpSpLocks/>
          </p:cNvGrpSpPr>
          <p:nvPr/>
        </p:nvGrpSpPr>
        <p:grpSpPr>
          <a:xfrm>
            <a:off x="2906298" y="944594"/>
            <a:ext cx="1828800" cy="1143001"/>
            <a:chOff x="2241479" y="1410631"/>
            <a:chExt cx="1517904" cy="93268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80C39F8-A38A-44C2-AB07-FC4C1F29C9D8}"/>
                </a:ext>
              </a:extLst>
            </p:cNvPr>
            <p:cNvSpPr/>
            <p:nvPr/>
          </p:nvSpPr>
          <p:spPr bwMode="auto">
            <a:xfrm>
              <a:off x="2241479" y="1410631"/>
              <a:ext cx="1517904" cy="932688"/>
            </a:xfrm>
            <a:prstGeom prst="roundRect">
              <a:avLst/>
            </a:prstGeom>
            <a:solidFill>
              <a:srgbClr val="005F4B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91440" rIns="4572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ea typeface="Segoe UI" pitchFamily="34" charset="0"/>
                  <a:cs typeface="Segoe UI" pitchFamily="34" charset="0"/>
                </a:rPr>
                <a:t>On-Premises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B9198AB-A835-479D-8C09-F70ACFA2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01165" y="1768141"/>
              <a:ext cx="437068" cy="437068"/>
            </a:xfrm>
            <a:prstGeom prst="rect">
              <a:avLst/>
            </a:prstGeom>
          </p:spPr>
        </p:pic>
      </p:grpSp>
      <p:sp>
        <p:nvSpPr>
          <p:cNvPr id="46" name="Freeform 138">
            <a:extLst>
              <a:ext uri="{FF2B5EF4-FFF2-40B4-BE49-F238E27FC236}">
                <a16:creationId xmlns:a16="http://schemas.microsoft.com/office/drawing/2014/main" id="{898D725E-5AFF-4D0E-B34D-F52DC2068CAF}"/>
              </a:ext>
            </a:extLst>
          </p:cNvPr>
          <p:cNvSpPr/>
          <p:nvPr/>
        </p:nvSpPr>
        <p:spPr>
          <a:xfrm>
            <a:off x="7571476" y="981522"/>
            <a:ext cx="1828800" cy="1143000"/>
          </a:xfrm>
          <a:custGeom>
            <a:avLst/>
            <a:gdLst>
              <a:gd name="connsiteX0" fmla="*/ 1074026 w 2035661"/>
              <a:gd name="connsiteY0" fmla="*/ 0 h 1260170"/>
              <a:gd name="connsiteX1" fmla="*/ 1691310 w 2035661"/>
              <a:gd name="connsiteY1" fmla="*/ 503101 h 1260170"/>
              <a:gd name="connsiteX2" fmla="*/ 1692248 w 2035661"/>
              <a:gd name="connsiteY2" fmla="*/ 512409 h 1260170"/>
              <a:gd name="connsiteX3" fmla="*/ 1736346 w 2035661"/>
              <a:gd name="connsiteY3" fmla="*/ 516854 h 1260170"/>
              <a:gd name="connsiteX4" fmla="*/ 2035661 w 2035661"/>
              <a:gd name="connsiteY4" fmla="*/ 884101 h 1260170"/>
              <a:gd name="connsiteX5" fmla="*/ 1736346 w 2035661"/>
              <a:gd name="connsiteY5" fmla="*/ 1251348 h 1260170"/>
              <a:gd name="connsiteX6" fmla="*/ 1704110 w 2035661"/>
              <a:gd name="connsiteY6" fmla="*/ 1254598 h 1260170"/>
              <a:gd name="connsiteX7" fmla="*/ 1704110 w 2035661"/>
              <a:gd name="connsiteY7" fmla="*/ 1258963 h 1260170"/>
              <a:gd name="connsiteX8" fmla="*/ 1660808 w 2035661"/>
              <a:gd name="connsiteY8" fmla="*/ 1258963 h 1260170"/>
              <a:gd name="connsiteX9" fmla="*/ 1660798 w 2035661"/>
              <a:gd name="connsiteY9" fmla="*/ 1258964 h 1260170"/>
              <a:gd name="connsiteX10" fmla="*/ 1660788 w 2035661"/>
              <a:gd name="connsiteY10" fmla="*/ 1258963 h 1260170"/>
              <a:gd name="connsiteX11" fmla="*/ 1085999 w 2035661"/>
              <a:gd name="connsiteY11" fmla="*/ 1258963 h 1260170"/>
              <a:gd name="connsiteX12" fmla="*/ 1074026 w 2035661"/>
              <a:gd name="connsiteY12" fmla="*/ 1260170 h 1260170"/>
              <a:gd name="connsiteX13" fmla="*/ 1062053 w 2035661"/>
              <a:gd name="connsiteY13" fmla="*/ 1258963 h 1260170"/>
              <a:gd name="connsiteX14" fmla="*/ 448898 w 2035661"/>
              <a:gd name="connsiteY14" fmla="*/ 1258963 h 1260170"/>
              <a:gd name="connsiteX15" fmla="*/ 448888 w 2035661"/>
              <a:gd name="connsiteY15" fmla="*/ 1258964 h 1260170"/>
              <a:gd name="connsiteX16" fmla="*/ 448878 w 2035661"/>
              <a:gd name="connsiteY16" fmla="*/ 1258963 h 1260170"/>
              <a:gd name="connsiteX17" fmla="*/ 382386 w 2035661"/>
              <a:gd name="connsiteY17" fmla="*/ 1258963 h 1260170"/>
              <a:gd name="connsiteX18" fmla="*/ 382386 w 2035661"/>
              <a:gd name="connsiteY18" fmla="*/ 1252260 h 1260170"/>
              <a:gd name="connsiteX19" fmla="*/ 358421 w 2035661"/>
              <a:gd name="connsiteY19" fmla="*/ 1249844 h 1260170"/>
              <a:gd name="connsiteX20" fmla="*/ 0 w 2035661"/>
              <a:gd name="connsiteY20" fmla="*/ 810076 h 1260170"/>
              <a:gd name="connsiteX21" fmla="*/ 448888 w 2035661"/>
              <a:gd name="connsiteY21" fmla="*/ 361188 h 1260170"/>
              <a:gd name="connsiteX22" fmla="*/ 503310 w 2035661"/>
              <a:gd name="connsiteY22" fmla="*/ 366674 h 1260170"/>
              <a:gd name="connsiteX23" fmla="*/ 551550 w 2035661"/>
              <a:gd name="connsiteY23" fmla="*/ 277799 h 1260170"/>
              <a:gd name="connsiteX24" fmla="*/ 1074026 w 2035661"/>
              <a:gd name="connsiteY24" fmla="*/ 0 h 12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5661" h="1260170">
                <a:moveTo>
                  <a:pt x="1074026" y="0"/>
                </a:moveTo>
                <a:cubicBezTo>
                  <a:pt x="1378514" y="0"/>
                  <a:pt x="1632557" y="215982"/>
                  <a:pt x="1691310" y="503101"/>
                </a:cubicBezTo>
                <a:lnTo>
                  <a:pt x="1692248" y="512409"/>
                </a:lnTo>
                <a:lnTo>
                  <a:pt x="1736346" y="516854"/>
                </a:lnTo>
                <a:cubicBezTo>
                  <a:pt x="1907165" y="551809"/>
                  <a:pt x="2035661" y="702949"/>
                  <a:pt x="2035661" y="884101"/>
                </a:cubicBezTo>
                <a:cubicBezTo>
                  <a:pt x="2035661" y="1065253"/>
                  <a:pt x="1907165" y="1216394"/>
                  <a:pt x="1736346" y="1251348"/>
                </a:cubicBezTo>
                <a:lnTo>
                  <a:pt x="1704110" y="1254598"/>
                </a:lnTo>
                <a:lnTo>
                  <a:pt x="1704110" y="1258963"/>
                </a:lnTo>
                <a:lnTo>
                  <a:pt x="1660808" y="1258963"/>
                </a:lnTo>
                <a:lnTo>
                  <a:pt x="1660798" y="1258964"/>
                </a:lnTo>
                <a:lnTo>
                  <a:pt x="1660788" y="1258963"/>
                </a:lnTo>
                <a:lnTo>
                  <a:pt x="1085999" y="1258963"/>
                </a:lnTo>
                <a:lnTo>
                  <a:pt x="1074026" y="1260170"/>
                </a:lnTo>
                <a:lnTo>
                  <a:pt x="1062053" y="1258963"/>
                </a:lnTo>
                <a:lnTo>
                  <a:pt x="448898" y="1258963"/>
                </a:lnTo>
                <a:lnTo>
                  <a:pt x="448888" y="1258964"/>
                </a:lnTo>
                <a:lnTo>
                  <a:pt x="448878" y="1258963"/>
                </a:lnTo>
                <a:lnTo>
                  <a:pt x="382386" y="1258963"/>
                </a:lnTo>
                <a:lnTo>
                  <a:pt x="382386" y="1252260"/>
                </a:lnTo>
                <a:lnTo>
                  <a:pt x="358421" y="1249844"/>
                </a:lnTo>
                <a:cubicBezTo>
                  <a:pt x="153871" y="1207987"/>
                  <a:pt x="0" y="1027001"/>
                  <a:pt x="0" y="810076"/>
                </a:cubicBezTo>
                <a:cubicBezTo>
                  <a:pt x="0" y="562162"/>
                  <a:pt x="200974" y="361188"/>
                  <a:pt x="448888" y="361188"/>
                </a:cubicBezTo>
                <a:lnTo>
                  <a:pt x="503310" y="366674"/>
                </a:lnTo>
                <a:lnTo>
                  <a:pt x="551550" y="277799"/>
                </a:lnTo>
                <a:cubicBezTo>
                  <a:pt x="664781" y="110195"/>
                  <a:pt x="856535" y="0"/>
                  <a:pt x="1074026" y="0"/>
                </a:cubicBezTo>
                <a:close/>
              </a:path>
            </a:pathLst>
          </a:custGeom>
          <a:solidFill>
            <a:srgbClr val="005F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5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SaaS</a:t>
            </a:r>
            <a:endParaRPr kumimoji="0" lang="ru-RU" sz="136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7" name="Freeform 110">
            <a:extLst>
              <a:ext uri="{FF2B5EF4-FFF2-40B4-BE49-F238E27FC236}">
                <a16:creationId xmlns:a16="http://schemas.microsoft.com/office/drawing/2014/main" id="{056D83C8-37BE-4F3F-AA0A-35689AB41C41}"/>
              </a:ext>
            </a:extLst>
          </p:cNvPr>
          <p:cNvSpPr>
            <a:spLocks noChangeAspect="1"/>
          </p:cNvSpPr>
          <p:nvPr/>
        </p:nvSpPr>
        <p:spPr>
          <a:xfrm>
            <a:off x="1429385" y="4309355"/>
            <a:ext cx="1816125" cy="1143000"/>
          </a:xfrm>
          <a:custGeom>
            <a:avLst/>
            <a:gdLst>
              <a:gd name="connsiteX0" fmla="*/ 1074026 w 2035661"/>
              <a:gd name="connsiteY0" fmla="*/ 0 h 1260170"/>
              <a:gd name="connsiteX1" fmla="*/ 1691310 w 2035661"/>
              <a:gd name="connsiteY1" fmla="*/ 503101 h 1260170"/>
              <a:gd name="connsiteX2" fmla="*/ 1692248 w 2035661"/>
              <a:gd name="connsiteY2" fmla="*/ 512409 h 1260170"/>
              <a:gd name="connsiteX3" fmla="*/ 1736346 w 2035661"/>
              <a:gd name="connsiteY3" fmla="*/ 516854 h 1260170"/>
              <a:gd name="connsiteX4" fmla="*/ 2035661 w 2035661"/>
              <a:gd name="connsiteY4" fmla="*/ 884101 h 1260170"/>
              <a:gd name="connsiteX5" fmla="*/ 1736346 w 2035661"/>
              <a:gd name="connsiteY5" fmla="*/ 1251348 h 1260170"/>
              <a:gd name="connsiteX6" fmla="*/ 1704110 w 2035661"/>
              <a:gd name="connsiteY6" fmla="*/ 1254598 h 1260170"/>
              <a:gd name="connsiteX7" fmla="*/ 1704110 w 2035661"/>
              <a:gd name="connsiteY7" fmla="*/ 1258963 h 1260170"/>
              <a:gd name="connsiteX8" fmla="*/ 1660808 w 2035661"/>
              <a:gd name="connsiteY8" fmla="*/ 1258963 h 1260170"/>
              <a:gd name="connsiteX9" fmla="*/ 1660798 w 2035661"/>
              <a:gd name="connsiteY9" fmla="*/ 1258964 h 1260170"/>
              <a:gd name="connsiteX10" fmla="*/ 1660788 w 2035661"/>
              <a:gd name="connsiteY10" fmla="*/ 1258963 h 1260170"/>
              <a:gd name="connsiteX11" fmla="*/ 1085999 w 2035661"/>
              <a:gd name="connsiteY11" fmla="*/ 1258963 h 1260170"/>
              <a:gd name="connsiteX12" fmla="*/ 1074026 w 2035661"/>
              <a:gd name="connsiteY12" fmla="*/ 1260170 h 1260170"/>
              <a:gd name="connsiteX13" fmla="*/ 1062053 w 2035661"/>
              <a:gd name="connsiteY13" fmla="*/ 1258963 h 1260170"/>
              <a:gd name="connsiteX14" fmla="*/ 448898 w 2035661"/>
              <a:gd name="connsiteY14" fmla="*/ 1258963 h 1260170"/>
              <a:gd name="connsiteX15" fmla="*/ 448888 w 2035661"/>
              <a:gd name="connsiteY15" fmla="*/ 1258964 h 1260170"/>
              <a:gd name="connsiteX16" fmla="*/ 448878 w 2035661"/>
              <a:gd name="connsiteY16" fmla="*/ 1258963 h 1260170"/>
              <a:gd name="connsiteX17" fmla="*/ 382386 w 2035661"/>
              <a:gd name="connsiteY17" fmla="*/ 1258963 h 1260170"/>
              <a:gd name="connsiteX18" fmla="*/ 382386 w 2035661"/>
              <a:gd name="connsiteY18" fmla="*/ 1252260 h 1260170"/>
              <a:gd name="connsiteX19" fmla="*/ 358421 w 2035661"/>
              <a:gd name="connsiteY19" fmla="*/ 1249844 h 1260170"/>
              <a:gd name="connsiteX20" fmla="*/ 0 w 2035661"/>
              <a:gd name="connsiteY20" fmla="*/ 810076 h 1260170"/>
              <a:gd name="connsiteX21" fmla="*/ 448888 w 2035661"/>
              <a:gd name="connsiteY21" fmla="*/ 361188 h 1260170"/>
              <a:gd name="connsiteX22" fmla="*/ 503310 w 2035661"/>
              <a:gd name="connsiteY22" fmla="*/ 366674 h 1260170"/>
              <a:gd name="connsiteX23" fmla="*/ 551550 w 2035661"/>
              <a:gd name="connsiteY23" fmla="*/ 277799 h 1260170"/>
              <a:gd name="connsiteX24" fmla="*/ 1074026 w 2035661"/>
              <a:gd name="connsiteY24" fmla="*/ 0 h 12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5661" h="1260170">
                <a:moveTo>
                  <a:pt x="1074026" y="0"/>
                </a:moveTo>
                <a:cubicBezTo>
                  <a:pt x="1378514" y="0"/>
                  <a:pt x="1632557" y="215982"/>
                  <a:pt x="1691310" y="503101"/>
                </a:cubicBezTo>
                <a:lnTo>
                  <a:pt x="1692248" y="512409"/>
                </a:lnTo>
                <a:lnTo>
                  <a:pt x="1736346" y="516854"/>
                </a:lnTo>
                <a:cubicBezTo>
                  <a:pt x="1907165" y="551809"/>
                  <a:pt x="2035661" y="702949"/>
                  <a:pt x="2035661" y="884101"/>
                </a:cubicBezTo>
                <a:cubicBezTo>
                  <a:pt x="2035661" y="1065253"/>
                  <a:pt x="1907165" y="1216394"/>
                  <a:pt x="1736346" y="1251348"/>
                </a:cubicBezTo>
                <a:lnTo>
                  <a:pt x="1704110" y="1254598"/>
                </a:lnTo>
                <a:lnTo>
                  <a:pt x="1704110" y="1258963"/>
                </a:lnTo>
                <a:lnTo>
                  <a:pt x="1660808" y="1258963"/>
                </a:lnTo>
                <a:lnTo>
                  <a:pt x="1660798" y="1258964"/>
                </a:lnTo>
                <a:lnTo>
                  <a:pt x="1660788" y="1258963"/>
                </a:lnTo>
                <a:lnTo>
                  <a:pt x="1085999" y="1258963"/>
                </a:lnTo>
                <a:lnTo>
                  <a:pt x="1074026" y="1260170"/>
                </a:lnTo>
                <a:lnTo>
                  <a:pt x="1062053" y="1258963"/>
                </a:lnTo>
                <a:lnTo>
                  <a:pt x="448898" y="1258963"/>
                </a:lnTo>
                <a:lnTo>
                  <a:pt x="448888" y="1258964"/>
                </a:lnTo>
                <a:lnTo>
                  <a:pt x="448878" y="1258963"/>
                </a:lnTo>
                <a:lnTo>
                  <a:pt x="382386" y="1258963"/>
                </a:lnTo>
                <a:lnTo>
                  <a:pt x="382386" y="1252260"/>
                </a:lnTo>
                <a:lnTo>
                  <a:pt x="358421" y="1249844"/>
                </a:lnTo>
                <a:cubicBezTo>
                  <a:pt x="153871" y="1207987"/>
                  <a:pt x="0" y="1027001"/>
                  <a:pt x="0" y="810076"/>
                </a:cubicBezTo>
                <a:cubicBezTo>
                  <a:pt x="0" y="562162"/>
                  <a:pt x="200974" y="361188"/>
                  <a:pt x="448888" y="361188"/>
                </a:cubicBezTo>
                <a:lnTo>
                  <a:pt x="503310" y="366674"/>
                </a:lnTo>
                <a:lnTo>
                  <a:pt x="551550" y="277799"/>
                </a:lnTo>
                <a:cubicBezTo>
                  <a:pt x="664781" y="110195"/>
                  <a:pt x="856535" y="0"/>
                  <a:pt x="1074026" y="0"/>
                </a:cubicBezTo>
                <a:close/>
              </a:path>
            </a:pathLst>
          </a:custGeom>
          <a:solidFill>
            <a:srgbClr val="005F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5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VCSP</a:t>
            </a:r>
            <a:b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MSP</a:t>
            </a:r>
            <a:endParaRPr kumimoji="0" lang="ru-RU" sz="136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843D14E1-04AB-4421-BF6A-928931A03778}"/>
              </a:ext>
            </a:extLst>
          </p:cNvPr>
          <p:cNvSpPr>
            <a:spLocks/>
          </p:cNvSpPr>
          <p:nvPr/>
        </p:nvSpPr>
        <p:spPr>
          <a:xfrm>
            <a:off x="8723021" y="4289899"/>
            <a:ext cx="1828800" cy="1143000"/>
          </a:xfrm>
          <a:custGeom>
            <a:avLst/>
            <a:gdLst>
              <a:gd name="connsiteX0" fmla="*/ 983449 w 1863986"/>
              <a:gd name="connsiteY0" fmla="*/ 0 h 1146489"/>
              <a:gd name="connsiteX1" fmla="*/ 1548675 w 1863986"/>
              <a:gd name="connsiteY1" fmla="*/ 460672 h 1146489"/>
              <a:gd name="connsiteX2" fmla="*/ 1549534 w 1863986"/>
              <a:gd name="connsiteY2" fmla="*/ 469195 h 1146489"/>
              <a:gd name="connsiteX3" fmla="*/ 1589913 w 1863986"/>
              <a:gd name="connsiteY3" fmla="*/ 473265 h 1146489"/>
              <a:gd name="connsiteX4" fmla="*/ 1863986 w 1863986"/>
              <a:gd name="connsiteY4" fmla="*/ 809541 h 1146489"/>
              <a:gd name="connsiteX5" fmla="*/ 1589913 w 1863986"/>
              <a:gd name="connsiteY5" fmla="*/ 1145816 h 1146489"/>
              <a:gd name="connsiteX6" fmla="*/ 1583238 w 1863986"/>
              <a:gd name="connsiteY6" fmla="*/ 1146489 h 1146489"/>
              <a:gd name="connsiteX7" fmla="*/ 348531 w 1863986"/>
              <a:gd name="connsiteY7" fmla="*/ 1146489 h 1146489"/>
              <a:gd name="connsiteX8" fmla="*/ 328194 w 1863986"/>
              <a:gd name="connsiteY8" fmla="*/ 1144439 h 1146489"/>
              <a:gd name="connsiteX9" fmla="*/ 0 w 1863986"/>
              <a:gd name="connsiteY9" fmla="*/ 741759 h 1146489"/>
              <a:gd name="connsiteX10" fmla="*/ 411032 w 1863986"/>
              <a:gd name="connsiteY10" fmla="*/ 330727 h 1146489"/>
              <a:gd name="connsiteX11" fmla="*/ 460864 w 1863986"/>
              <a:gd name="connsiteY11" fmla="*/ 335751 h 1146489"/>
              <a:gd name="connsiteX12" fmla="*/ 505036 w 1863986"/>
              <a:gd name="connsiteY12" fmla="*/ 254371 h 1146489"/>
              <a:gd name="connsiteX13" fmla="*/ 983449 w 1863986"/>
              <a:gd name="connsiteY13" fmla="*/ 0 h 114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3986" h="1146489">
                <a:moveTo>
                  <a:pt x="983449" y="0"/>
                </a:moveTo>
                <a:cubicBezTo>
                  <a:pt x="1262259" y="0"/>
                  <a:pt x="1494877" y="197767"/>
                  <a:pt x="1548675" y="460672"/>
                </a:cubicBezTo>
                <a:lnTo>
                  <a:pt x="1549534" y="469195"/>
                </a:lnTo>
                <a:lnTo>
                  <a:pt x="1589913" y="473265"/>
                </a:lnTo>
                <a:cubicBezTo>
                  <a:pt x="1746327" y="505272"/>
                  <a:pt x="1863986" y="643666"/>
                  <a:pt x="1863986" y="809541"/>
                </a:cubicBezTo>
                <a:cubicBezTo>
                  <a:pt x="1863986" y="975415"/>
                  <a:pt x="1746327" y="1113810"/>
                  <a:pt x="1589913" y="1145816"/>
                </a:cubicBezTo>
                <a:lnTo>
                  <a:pt x="1583238" y="1146489"/>
                </a:lnTo>
                <a:lnTo>
                  <a:pt x="348531" y="1146489"/>
                </a:lnTo>
                <a:lnTo>
                  <a:pt x="328194" y="1144439"/>
                </a:lnTo>
                <a:cubicBezTo>
                  <a:pt x="140894" y="1106112"/>
                  <a:pt x="0" y="940389"/>
                  <a:pt x="0" y="741759"/>
                </a:cubicBezTo>
                <a:cubicBezTo>
                  <a:pt x="0" y="514752"/>
                  <a:pt x="184025" y="330727"/>
                  <a:pt x="411032" y="330727"/>
                </a:cubicBezTo>
                <a:lnTo>
                  <a:pt x="460864" y="335751"/>
                </a:lnTo>
                <a:lnTo>
                  <a:pt x="505036" y="254371"/>
                </a:lnTo>
                <a:cubicBezTo>
                  <a:pt x="608718" y="100902"/>
                  <a:pt x="784300" y="0"/>
                  <a:pt x="983449" y="0"/>
                </a:cubicBezTo>
                <a:close/>
              </a:path>
            </a:pathLst>
          </a:custGeom>
          <a:solidFill>
            <a:srgbClr val="005F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Cloud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6969C4F-1ACF-4AC4-BCC6-08EC27778031}"/>
              </a:ext>
            </a:extLst>
          </p:cNvPr>
          <p:cNvSpPr/>
          <p:nvPr/>
        </p:nvSpPr>
        <p:spPr bwMode="auto">
          <a:xfrm>
            <a:off x="3539023" y="2594771"/>
            <a:ext cx="5233585" cy="1946591"/>
          </a:xfrm>
          <a:prstGeom prst="roundRect">
            <a:avLst/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78BB840-0D1C-4711-89C7-08AA90096143}"/>
              </a:ext>
            </a:extLst>
          </p:cNvPr>
          <p:cNvSpPr/>
          <p:nvPr/>
        </p:nvSpPr>
        <p:spPr bwMode="auto">
          <a:xfrm>
            <a:off x="5005490" y="679100"/>
            <a:ext cx="2188852" cy="604843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Any Infrastructure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7857FA2-DAA1-4161-8025-BFD82DAA10C8}"/>
              </a:ext>
            </a:extLst>
          </p:cNvPr>
          <p:cNvSpPr/>
          <p:nvPr/>
        </p:nvSpPr>
        <p:spPr bwMode="auto">
          <a:xfrm>
            <a:off x="4159851" y="2093702"/>
            <a:ext cx="3991928" cy="604843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Veeam Availability Platform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1BBDFE-7B54-4ABF-B864-67175B921EBC}"/>
              </a:ext>
            </a:extLst>
          </p:cNvPr>
          <p:cNvSpPr/>
          <p:nvPr/>
        </p:nvSpPr>
        <p:spPr bwMode="auto">
          <a:xfrm>
            <a:off x="3705428" y="2805553"/>
            <a:ext cx="1518326" cy="676953"/>
          </a:xfrm>
          <a:prstGeom prst="roundRect">
            <a:avLst>
              <a:gd name="adj" fmla="val 22415"/>
            </a:avLst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Veeam Agents for Windows &amp; Linux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8748A7-2A9B-4394-B6DC-6D4A9ED2D201}"/>
              </a:ext>
            </a:extLst>
          </p:cNvPr>
          <p:cNvSpPr/>
          <p:nvPr/>
        </p:nvSpPr>
        <p:spPr bwMode="auto">
          <a:xfrm>
            <a:off x="5400531" y="2805553"/>
            <a:ext cx="1518326" cy="676953"/>
          </a:xfrm>
          <a:prstGeom prst="roundRect">
            <a:avLst>
              <a:gd name="adj" fmla="val 22415"/>
            </a:avLst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Veeam Availability Orchestrator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9D758A2-E4C6-441A-B385-207EFE119E05}"/>
              </a:ext>
            </a:extLst>
          </p:cNvPr>
          <p:cNvSpPr/>
          <p:nvPr/>
        </p:nvSpPr>
        <p:spPr bwMode="auto">
          <a:xfrm>
            <a:off x="7089561" y="2805553"/>
            <a:ext cx="1518326" cy="676953"/>
          </a:xfrm>
          <a:prstGeom prst="roundRect">
            <a:avLst>
              <a:gd name="adj" fmla="val 22415"/>
            </a:avLst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Veeam Backup for Office 365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E59B9CE-EC01-4B96-838F-E5476B7B4D21}"/>
              </a:ext>
            </a:extLst>
          </p:cNvPr>
          <p:cNvSpPr/>
          <p:nvPr/>
        </p:nvSpPr>
        <p:spPr bwMode="auto">
          <a:xfrm>
            <a:off x="3711501" y="3661431"/>
            <a:ext cx="4896386" cy="676953"/>
          </a:xfrm>
          <a:prstGeom prst="roundRect">
            <a:avLst>
              <a:gd name="adj" fmla="val 22415"/>
            </a:avLst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NEW Veeam Availability Suite v10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Veeam Backup &amp; Replication | Veeam ONE</a:t>
            </a:r>
          </a:p>
        </p:txBody>
      </p:sp>
    </p:spTree>
    <p:extLst>
      <p:ext uri="{BB962C8B-B14F-4D97-AF65-F5344CB8AC3E}">
        <p14:creationId xmlns:p14="http://schemas.microsoft.com/office/powerpoint/2010/main" val="76485017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8940" y="644403"/>
            <a:ext cx="11422060" cy="1107996"/>
          </a:xfrm>
        </p:spPr>
        <p:txBody>
          <a:bodyPr/>
          <a:lstStyle/>
          <a:p>
            <a:r>
              <a:rPr lang="en-US" dirty="0"/>
              <a:t>More Veeam @ VMworld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14" y="1926431"/>
            <a:ext cx="8081001" cy="4624388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519113" y="1847850"/>
            <a:ext cx="11149013" cy="4781550"/>
          </a:xfrm>
          <a:prstGeom prst="rect">
            <a:avLst/>
          </a:prstGeom>
        </p:spPr>
        <p:txBody>
          <a:bodyPr/>
          <a:lstStyle>
            <a:lvl1pPr marL="361942" indent="-361942" algn="l" defTabSz="914706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itchFamily="34" charset="0"/>
              <a:buChar char="•"/>
              <a:defRPr sz="3200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591" indent="-355591" algn="l" defTabSz="91470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Arial" pitchFamily="34" charset="0"/>
              <a:buChar char="•"/>
              <a:tabLst/>
              <a:defRPr sz="2667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742" indent="-284269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 spc="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3pPr>
            <a:lvl4pPr marL="1483282" indent="-223922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4742" algn="l"/>
              </a:tabLst>
              <a:defRPr sz="1867" kern="1200" spc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4pPr>
            <a:lvl5pPr marL="1713556" indent="-230274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5442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795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149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503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32">
              <a:buNone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Booth #417</a:t>
            </a:r>
          </a:p>
          <a:p>
            <a:pPr defTabSz="914432">
              <a:defRPr/>
            </a:pPr>
            <a:endParaRPr lang="en-US" sz="3199" dirty="0">
              <a:solidFill>
                <a:schemeClr val="bg1"/>
              </a:solidFill>
              <a:latin typeface="Tahoma"/>
            </a:endParaRPr>
          </a:p>
          <a:p>
            <a:pPr marL="0" indent="0" defTabSz="914432">
              <a:buNone/>
              <a:defRPr/>
            </a:pPr>
            <a:endParaRPr lang="en-US" sz="3199" dirty="0">
              <a:solidFill>
                <a:schemeClr val="bg1"/>
              </a:solidFill>
              <a:latin typeface="Tahoma"/>
            </a:endParaRPr>
          </a:p>
          <a:p>
            <a:pPr marL="0" indent="0" defTabSz="914432">
              <a:buNone/>
              <a:defRPr/>
            </a:pPr>
            <a:r>
              <a:rPr lang="en-US" sz="3199" dirty="0">
                <a:solidFill>
                  <a:schemeClr val="bg1"/>
                </a:solidFill>
                <a:latin typeface="Tahoma"/>
              </a:rPr>
              <a:t>Party Tuesday</a:t>
            </a:r>
            <a:br>
              <a:rPr lang="en-US" sz="3199" dirty="0">
                <a:solidFill>
                  <a:schemeClr val="bg1"/>
                </a:solidFill>
                <a:latin typeface="Tahoma"/>
              </a:rPr>
            </a:br>
            <a:r>
              <a:rPr lang="en-US" sz="3199" dirty="0">
                <a:solidFill>
                  <a:schemeClr val="bg1"/>
                </a:solidFill>
                <a:latin typeface="Tahoma"/>
              </a:rPr>
              <a:t>8PM Hakkasan </a:t>
            </a:r>
            <a:br>
              <a:rPr lang="en-US" sz="3199" dirty="0">
                <a:solidFill>
                  <a:schemeClr val="bg1"/>
                </a:solidFill>
                <a:latin typeface="Tahoma"/>
              </a:rPr>
            </a:br>
            <a:r>
              <a:rPr lang="en-US" sz="2400" dirty="0">
                <a:solidFill>
                  <a:schemeClr val="bg1"/>
                </a:solidFill>
                <a:latin typeface="Tahoma"/>
              </a:rPr>
              <a:t>Need badge &amp; ID!</a:t>
            </a:r>
          </a:p>
          <a:p>
            <a:pPr marL="0" indent="0" defTabSz="914432">
              <a:buNone/>
              <a:defRPr/>
            </a:pPr>
            <a:endParaRPr lang="en-US" sz="3199" dirty="0">
              <a:solidFill>
                <a:schemeClr val="bg1"/>
              </a:solidFill>
              <a:latin typeface="Tahoma"/>
            </a:endParaRPr>
          </a:p>
          <a:p>
            <a:pPr marL="0" indent="0" defTabSz="914432">
              <a:buNone/>
              <a:defRPr/>
            </a:pPr>
            <a:endParaRPr lang="en-US" sz="3199" dirty="0">
              <a:solidFill>
                <a:schemeClr val="bg1"/>
              </a:solidFill>
              <a:latin typeface="Tahoma"/>
            </a:endParaRPr>
          </a:p>
          <a:p>
            <a:pPr marL="0" indent="0" defTabSz="914432">
              <a:buNone/>
              <a:defRPr/>
            </a:pPr>
            <a:r>
              <a:rPr lang="en-US" sz="3199" dirty="0">
                <a:solidFill>
                  <a:schemeClr val="bg1"/>
                </a:solidFill>
                <a:latin typeface="Tahoma"/>
              </a:rPr>
              <a:t>Veeam.com</a:t>
            </a:r>
          </a:p>
        </p:txBody>
      </p:sp>
    </p:spTree>
    <p:extLst>
      <p:ext uri="{BB962C8B-B14F-4D97-AF65-F5344CB8AC3E}">
        <p14:creationId xmlns:p14="http://schemas.microsoft.com/office/powerpoint/2010/main" val="196164316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  <a:p>
            <a:r>
              <a:rPr lang="en-US" sz="4400" dirty="0"/>
              <a:t>Thank you - Enjoy VMworld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0" y="4958001"/>
            <a:ext cx="11560230" cy="190476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7998" i="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  Slides: </a:t>
            </a:r>
            <a:r>
              <a:rPr lang="en-US" sz="4800" u="sng" dirty="0">
                <a:solidFill>
                  <a:schemeClr val="accent4"/>
                </a:solidFill>
              </a:rPr>
              <a:t>http://vee.am/vmworldprezo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063" y="4958001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121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9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838" y="2090165"/>
            <a:ext cx="1339783" cy="1613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326" y="2062853"/>
            <a:ext cx="1639034" cy="1667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354" y="2062852"/>
            <a:ext cx="2115118" cy="1613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701" y="3947104"/>
            <a:ext cx="3086284" cy="73840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chemeClr val="bg1"/>
                </a:solidFill>
                <a:latin typeface="+mj-lt"/>
              </a:rPr>
              <a:t>Non-Stop </a:t>
            </a:r>
            <a:br>
              <a:rPr lang="en-US" sz="2399" b="1" dirty="0">
                <a:solidFill>
                  <a:schemeClr val="bg1"/>
                </a:solidFill>
                <a:latin typeface="+mj-lt"/>
              </a:rPr>
            </a:br>
            <a:r>
              <a:rPr lang="en-US" sz="2399" b="1" dirty="0">
                <a:solidFill>
                  <a:schemeClr val="bg1"/>
                </a:solidFill>
                <a:latin typeface="+mj-lt"/>
              </a:rPr>
              <a:t>Business Continuity</a:t>
            </a:r>
            <a:endParaRPr lang="ru-RU" sz="2399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6850" y="3961956"/>
            <a:ext cx="3987865" cy="73840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chemeClr val="bg1"/>
                </a:solidFill>
                <a:latin typeface="+mj-lt"/>
              </a:rPr>
              <a:t>Digital Transformation </a:t>
            </a:r>
            <a:br>
              <a:rPr lang="en-US" sz="2399" b="1" dirty="0">
                <a:solidFill>
                  <a:schemeClr val="bg1"/>
                </a:solidFill>
                <a:latin typeface="+mj-lt"/>
              </a:rPr>
            </a:br>
            <a:r>
              <a:rPr lang="en-US" sz="2399" b="1" dirty="0">
                <a:solidFill>
                  <a:schemeClr val="bg1"/>
                </a:solidFill>
                <a:latin typeface="+mj-lt"/>
              </a:rPr>
              <a:t>Agility</a:t>
            </a:r>
            <a:endParaRPr lang="ru-RU" sz="2399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1842" y="3961956"/>
            <a:ext cx="2827533" cy="73840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chemeClr val="bg1"/>
                </a:solidFill>
                <a:latin typeface="+mj-lt"/>
              </a:rPr>
              <a:t>Analytics and Visibility</a:t>
            </a:r>
            <a:endParaRPr lang="ru-RU" sz="2399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937" y="4717291"/>
            <a:ext cx="3086284" cy="14768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2.5 x less Failures </a:t>
            </a:r>
          </a:p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3 x more Speed </a:t>
            </a:r>
          </a:p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91% SLA</a:t>
            </a:r>
          </a:p>
          <a:p>
            <a:pPr algn="ctr"/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1270" y="4855706"/>
            <a:ext cx="3086284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Your cloud, your way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5029" y="4624966"/>
            <a:ext cx="2421159" cy="11076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Monitor, analyze and act with confidence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DBBEB45-922B-4C5C-9530-7905B3F63866}"/>
              </a:ext>
            </a:extLst>
          </p:cNvPr>
          <p:cNvSpPr/>
          <p:nvPr/>
        </p:nvSpPr>
        <p:spPr>
          <a:xfrm>
            <a:off x="1887166" y="1196502"/>
            <a:ext cx="8433881" cy="48225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5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2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3343119-023F-41B9-8C64-7DABCD2B192A}"/>
              </a:ext>
            </a:extLst>
          </p:cNvPr>
          <p:cNvGrpSpPr>
            <a:grpSpLocks/>
          </p:cNvGrpSpPr>
          <p:nvPr/>
        </p:nvGrpSpPr>
        <p:grpSpPr>
          <a:xfrm>
            <a:off x="2906298" y="944594"/>
            <a:ext cx="1828800" cy="1143001"/>
            <a:chOff x="2241479" y="1410631"/>
            <a:chExt cx="1517904" cy="93268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80C39F8-A38A-44C2-AB07-FC4C1F29C9D8}"/>
                </a:ext>
              </a:extLst>
            </p:cNvPr>
            <p:cNvSpPr/>
            <p:nvPr/>
          </p:nvSpPr>
          <p:spPr bwMode="auto">
            <a:xfrm>
              <a:off x="2241479" y="1410631"/>
              <a:ext cx="1517904" cy="932688"/>
            </a:xfrm>
            <a:prstGeom prst="roundRect">
              <a:avLst/>
            </a:prstGeom>
            <a:solidFill>
              <a:srgbClr val="005F4B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91440" rIns="4572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ea typeface="Segoe UI" pitchFamily="34" charset="0"/>
                  <a:cs typeface="Segoe UI" pitchFamily="34" charset="0"/>
                </a:rPr>
                <a:t>On-Premises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B9198AB-A835-479D-8C09-F70ACFA2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01165" y="1768141"/>
              <a:ext cx="437068" cy="437068"/>
            </a:xfrm>
            <a:prstGeom prst="rect">
              <a:avLst/>
            </a:prstGeom>
          </p:spPr>
        </p:pic>
      </p:grpSp>
      <p:sp>
        <p:nvSpPr>
          <p:cNvPr id="46" name="Freeform 138">
            <a:extLst>
              <a:ext uri="{FF2B5EF4-FFF2-40B4-BE49-F238E27FC236}">
                <a16:creationId xmlns:a16="http://schemas.microsoft.com/office/drawing/2014/main" id="{898D725E-5AFF-4D0E-B34D-F52DC2068CAF}"/>
              </a:ext>
            </a:extLst>
          </p:cNvPr>
          <p:cNvSpPr/>
          <p:nvPr/>
        </p:nvSpPr>
        <p:spPr>
          <a:xfrm>
            <a:off x="7571476" y="981522"/>
            <a:ext cx="1828800" cy="1143000"/>
          </a:xfrm>
          <a:custGeom>
            <a:avLst/>
            <a:gdLst>
              <a:gd name="connsiteX0" fmla="*/ 1074026 w 2035661"/>
              <a:gd name="connsiteY0" fmla="*/ 0 h 1260170"/>
              <a:gd name="connsiteX1" fmla="*/ 1691310 w 2035661"/>
              <a:gd name="connsiteY1" fmla="*/ 503101 h 1260170"/>
              <a:gd name="connsiteX2" fmla="*/ 1692248 w 2035661"/>
              <a:gd name="connsiteY2" fmla="*/ 512409 h 1260170"/>
              <a:gd name="connsiteX3" fmla="*/ 1736346 w 2035661"/>
              <a:gd name="connsiteY3" fmla="*/ 516854 h 1260170"/>
              <a:gd name="connsiteX4" fmla="*/ 2035661 w 2035661"/>
              <a:gd name="connsiteY4" fmla="*/ 884101 h 1260170"/>
              <a:gd name="connsiteX5" fmla="*/ 1736346 w 2035661"/>
              <a:gd name="connsiteY5" fmla="*/ 1251348 h 1260170"/>
              <a:gd name="connsiteX6" fmla="*/ 1704110 w 2035661"/>
              <a:gd name="connsiteY6" fmla="*/ 1254598 h 1260170"/>
              <a:gd name="connsiteX7" fmla="*/ 1704110 w 2035661"/>
              <a:gd name="connsiteY7" fmla="*/ 1258963 h 1260170"/>
              <a:gd name="connsiteX8" fmla="*/ 1660808 w 2035661"/>
              <a:gd name="connsiteY8" fmla="*/ 1258963 h 1260170"/>
              <a:gd name="connsiteX9" fmla="*/ 1660798 w 2035661"/>
              <a:gd name="connsiteY9" fmla="*/ 1258964 h 1260170"/>
              <a:gd name="connsiteX10" fmla="*/ 1660788 w 2035661"/>
              <a:gd name="connsiteY10" fmla="*/ 1258963 h 1260170"/>
              <a:gd name="connsiteX11" fmla="*/ 1085999 w 2035661"/>
              <a:gd name="connsiteY11" fmla="*/ 1258963 h 1260170"/>
              <a:gd name="connsiteX12" fmla="*/ 1074026 w 2035661"/>
              <a:gd name="connsiteY12" fmla="*/ 1260170 h 1260170"/>
              <a:gd name="connsiteX13" fmla="*/ 1062053 w 2035661"/>
              <a:gd name="connsiteY13" fmla="*/ 1258963 h 1260170"/>
              <a:gd name="connsiteX14" fmla="*/ 448898 w 2035661"/>
              <a:gd name="connsiteY14" fmla="*/ 1258963 h 1260170"/>
              <a:gd name="connsiteX15" fmla="*/ 448888 w 2035661"/>
              <a:gd name="connsiteY15" fmla="*/ 1258964 h 1260170"/>
              <a:gd name="connsiteX16" fmla="*/ 448878 w 2035661"/>
              <a:gd name="connsiteY16" fmla="*/ 1258963 h 1260170"/>
              <a:gd name="connsiteX17" fmla="*/ 382386 w 2035661"/>
              <a:gd name="connsiteY17" fmla="*/ 1258963 h 1260170"/>
              <a:gd name="connsiteX18" fmla="*/ 382386 w 2035661"/>
              <a:gd name="connsiteY18" fmla="*/ 1252260 h 1260170"/>
              <a:gd name="connsiteX19" fmla="*/ 358421 w 2035661"/>
              <a:gd name="connsiteY19" fmla="*/ 1249844 h 1260170"/>
              <a:gd name="connsiteX20" fmla="*/ 0 w 2035661"/>
              <a:gd name="connsiteY20" fmla="*/ 810076 h 1260170"/>
              <a:gd name="connsiteX21" fmla="*/ 448888 w 2035661"/>
              <a:gd name="connsiteY21" fmla="*/ 361188 h 1260170"/>
              <a:gd name="connsiteX22" fmla="*/ 503310 w 2035661"/>
              <a:gd name="connsiteY22" fmla="*/ 366674 h 1260170"/>
              <a:gd name="connsiteX23" fmla="*/ 551550 w 2035661"/>
              <a:gd name="connsiteY23" fmla="*/ 277799 h 1260170"/>
              <a:gd name="connsiteX24" fmla="*/ 1074026 w 2035661"/>
              <a:gd name="connsiteY24" fmla="*/ 0 h 12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5661" h="1260170">
                <a:moveTo>
                  <a:pt x="1074026" y="0"/>
                </a:moveTo>
                <a:cubicBezTo>
                  <a:pt x="1378514" y="0"/>
                  <a:pt x="1632557" y="215982"/>
                  <a:pt x="1691310" y="503101"/>
                </a:cubicBezTo>
                <a:lnTo>
                  <a:pt x="1692248" y="512409"/>
                </a:lnTo>
                <a:lnTo>
                  <a:pt x="1736346" y="516854"/>
                </a:lnTo>
                <a:cubicBezTo>
                  <a:pt x="1907165" y="551809"/>
                  <a:pt x="2035661" y="702949"/>
                  <a:pt x="2035661" y="884101"/>
                </a:cubicBezTo>
                <a:cubicBezTo>
                  <a:pt x="2035661" y="1065253"/>
                  <a:pt x="1907165" y="1216394"/>
                  <a:pt x="1736346" y="1251348"/>
                </a:cubicBezTo>
                <a:lnTo>
                  <a:pt x="1704110" y="1254598"/>
                </a:lnTo>
                <a:lnTo>
                  <a:pt x="1704110" y="1258963"/>
                </a:lnTo>
                <a:lnTo>
                  <a:pt x="1660808" y="1258963"/>
                </a:lnTo>
                <a:lnTo>
                  <a:pt x="1660798" y="1258964"/>
                </a:lnTo>
                <a:lnTo>
                  <a:pt x="1660788" y="1258963"/>
                </a:lnTo>
                <a:lnTo>
                  <a:pt x="1085999" y="1258963"/>
                </a:lnTo>
                <a:lnTo>
                  <a:pt x="1074026" y="1260170"/>
                </a:lnTo>
                <a:lnTo>
                  <a:pt x="1062053" y="1258963"/>
                </a:lnTo>
                <a:lnTo>
                  <a:pt x="448898" y="1258963"/>
                </a:lnTo>
                <a:lnTo>
                  <a:pt x="448888" y="1258964"/>
                </a:lnTo>
                <a:lnTo>
                  <a:pt x="448878" y="1258963"/>
                </a:lnTo>
                <a:lnTo>
                  <a:pt x="382386" y="1258963"/>
                </a:lnTo>
                <a:lnTo>
                  <a:pt x="382386" y="1252260"/>
                </a:lnTo>
                <a:lnTo>
                  <a:pt x="358421" y="1249844"/>
                </a:lnTo>
                <a:cubicBezTo>
                  <a:pt x="153871" y="1207987"/>
                  <a:pt x="0" y="1027001"/>
                  <a:pt x="0" y="810076"/>
                </a:cubicBezTo>
                <a:cubicBezTo>
                  <a:pt x="0" y="562162"/>
                  <a:pt x="200974" y="361188"/>
                  <a:pt x="448888" y="361188"/>
                </a:cubicBezTo>
                <a:lnTo>
                  <a:pt x="503310" y="366674"/>
                </a:lnTo>
                <a:lnTo>
                  <a:pt x="551550" y="277799"/>
                </a:lnTo>
                <a:cubicBezTo>
                  <a:pt x="664781" y="110195"/>
                  <a:pt x="856535" y="0"/>
                  <a:pt x="1074026" y="0"/>
                </a:cubicBezTo>
                <a:close/>
              </a:path>
            </a:pathLst>
          </a:custGeom>
          <a:solidFill>
            <a:srgbClr val="005F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5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SaaS</a:t>
            </a:r>
            <a:endParaRPr kumimoji="0" lang="ru-RU" sz="136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7" name="Freeform 110">
            <a:extLst>
              <a:ext uri="{FF2B5EF4-FFF2-40B4-BE49-F238E27FC236}">
                <a16:creationId xmlns:a16="http://schemas.microsoft.com/office/drawing/2014/main" id="{056D83C8-37BE-4F3F-AA0A-35689AB41C41}"/>
              </a:ext>
            </a:extLst>
          </p:cNvPr>
          <p:cNvSpPr>
            <a:spLocks noChangeAspect="1"/>
          </p:cNvSpPr>
          <p:nvPr/>
        </p:nvSpPr>
        <p:spPr>
          <a:xfrm>
            <a:off x="1429385" y="4309355"/>
            <a:ext cx="1816125" cy="1143000"/>
          </a:xfrm>
          <a:custGeom>
            <a:avLst/>
            <a:gdLst>
              <a:gd name="connsiteX0" fmla="*/ 1074026 w 2035661"/>
              <a:gd name="connsiteY0" fmla="*/ 0 h 1260170"/>
              <a:gd name="connsiteX1" fmla="*/ 1691310 w 2035661"/>
              <a:gd name="connsiteY1" fmla="*/ 503101 h 1260170"/>
              <a:gd name="connsiteX2" fmla="*/ 1692248 w 2035661"/>
              <a:gd name="connsiteY2" fmla="*/ 512409 h 1260170"/>
              <a:gd name="connsiteX3" fmla="*/ 1736346 w 2035661"/>
              <a:gd name="connsiteY3" fmla="*/ 516854 h 1260170"/>
              <a:gd name="connsiteX4" fmla="*/ 2035661 w 2035661"/>
              <a:gd name="connsiteY4" fmla="*/ 884101 h 1260170"/>
              <a:gd name="connsiteX5" fmla="*/ 1736346 w 2035661"/>
              <a:gd name="connsiteY5" fmla="*/ 1251348 h 1260170"/>
              <a:gd name="connsiteX6" fmla="*/ 1704110 w 2035661"/>
              <a:gd name="connsiteY6" fmla="*/ 1254598 h 1260170"/>
              <a:gd name="connsiteX7" fmla="*/ 1704110 w 2035661"/>
              <a:gd name="connsiteY7" fmla="*/ 1258963 h 1260170"/>
              <a:gd name="connsiteX8" fmla="*/ 1660808 w 2035661"/>
              <a:gd name="connsiteY8" fmla="*/ 1258963 h 1260170"/>
              <a:gd name="connsiteX9" fmla="*/ 1660798 w 2035661"/>
              <a:gd name="connsiteY9" fmla="*/ 1258964 h 1260170"/>
              <a:gd name="connsiteX10" fmla="*/ 1660788 w 2035661"/>
              <a:gd name="connsiteY10" fmla="*/ 1258963 h 1260170"/>
              <a:gd name="connsiteX11" fmla="*/ 1085999 w 2035661"/>
              <a:gd name="connsiteY11" fmla="*/ 1258963 h 1260170"/>
              <a:gd name="connsiteX12" fmla="*/ 1074026 w 2035661"/>
              <a:gd name="connsiteY12" fmla="*/ 1260170 h 1260170"/>
              <a:gd name="connsiteX13" fmla="*/ 1062053 w 2035661"/>
              <a:gd name="connsiteY13" fmla="*/ 1258963 h 1260170"/>
              <a:gd name="connsiteX14" fmla="*/ 448898 w 2035661"/>
              <a:gd name="connsiteY14" fmla="*/ 1258963 h 1260170"/>
              <a:gd name="connsiteX15" fmla="*/ 448888 w 2035661"/>
              <a:gd name="connsiteY15" fmla="*/ 1258964 h 1260170"/>
              <a:gd name="connsiteX16" fmla="*/ 448878 w 2035661"/>
              <a:gd name="connsiteY16" fmla="*/ 1258963 h 1260170"/>
              <a:gd name="connsiteX17" fmla="*/ 382386 w 2035661"/>
              <a:gd name="connsiteY17" fmla="*/ 1258963 h 1260170"/>
              <a:gd name="connsiteX18" fmla="*/ 382386 w 2035661"/>
              <a:gd name="connsiteY18" fmla="*/ 1252260 h 1260170"/>
              <a:gd name="connsiteX19" fmla="*/ 358421 w 2035661"/>
              <a:gd name="connsiteY19" fmla="*/ 1249844 h 1260170"/>
              <a:gd name="connsiteX20" fmla="*/ 0 w 2035661"/>
              <a:gd name="connsiteY20" fmla="*/ 810076 h 1260170"/>
              <a:gd name="connsiteX21" fmla="*/ 448888 w 2035661"/>
              <a:gd name="connsiteY21" fmla="*/ 361188 h 1260170"/>
              <a:gd name="connsiteX22" fmla="*/ 503310 w 2035661"/>
              <a:gd name="connsiteY22" fmla="*/ 366674 h 1260170"/>
              <a:gd name="connsiteX23" fmla="*/ 551550 w 2035661"/>
              <a:gd name="connsiteY23" fmla="*/ 277799 h 1260170"/>
              <a:gd name="connsiteX24" fmla="*/ 1074026 w 2035661"/>
              <a:gd name="connsiteY24" fmla="*/ 0 h 12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5661" h="1260170">
                <a:moveTo>
                  <a:pt x="1074026" y="0"/>
                </a:moveTo>
                <a:cubicBezTo>
                  <a:pt x="1378514" y="0"/>
                  <a:pt x="1632557" y="215982"/>
                  <a:pt x="1691310" y="503101"/>
                </a:cubicBezTo>
                <a:lnTo>
                  <a:pt x="1692248" y="512409"/>
                </a:lnTo>
                <a:lnTo>
                  <a:pt x="1736346" y="516854"/>
                </a:lnTo>
                <a:cubicBezTo>
                  <a:pt x="1907165" y="551809"/>
                  <a:pt x="2035661" y="702949"/>
                  <a:pt x="2035661" y="884101"/>
                </a:cubicBezTo>
                <a:cubicBezTo>
                  <a:pt x="2035661" y="1065253"/>
                  <a:pt x="1907165" y="1216394"/>
                  <a:pt x="1736346" y="1251348"/>
                </a:cubicBezTo>
                <a:lnTo>
                  <a:pt x="1704110" y="1254598"/>
                </a:lnTo>
                <a:lnTo>
                  <a:pt x="1704110" y="1258963"/>
                </a:lnTo>
                <a:lnTo>
                  <a:pt x="1660808" y="1258963"/>
                </a:lnTo>
                <a:lnTo>
                  <a:pt x="1660798" y="1258964"/>
                </a:lnTo>
                <a:lnTo>
                  <a:pt x="1660788" y="1258963"/>
                </a:lnTo>
                <a:lnTo>
                  <a:pt x="1085999" y="1258963"/>
                </a:lnTo>
                <a:lnTo>
                  <a:pt x="1074026" y="1260170"/>
                </a:lnTo>
                <a:lnTo>
                  <a:pt x="1062053" y="1258963"/>
                </a:lnTo>
                <a:lnTo>
                  <a:pt x="448898" y="1258963"/>
                </a:lnTo>
                <a:lnTo>
                  <a:pt x="448888" y="1258964"/>
                </a:lnTo>
                <a:lnTo>
                  <a:pt x="448878" y="1258963"/>
                </a:lnTo>
                <a:lnTo>
                  <a:pt x="382386" y="1258963"/>
                </a:lnTo>
                <a:lnTo>
                  <a:pt x="382386" y="1252260"/>
                </a:lnTo>
                <a:lnTo>
                  <a:pt x="358421" y="1249844"/>
                </a:lnTo>
                <a:cubicBezTo>
                  <a:pt x="153871" y="1207987"/>
                  <a:pt x="0" y="1027001"/>
                  <a:pt x="0" y="810076"/>
                </a:cubicBezTo>
                <a:cubicBezTo>
                  <a:pt x="0" y="562162"/>
                  <a:pt x="200974" y="361188"/>
                  <a:pt x="448888" y="361188"/>
                </a:cubicBezTo>
                <a:lnTo>
                  <a:pt x="503310" y="366674"/>
                </a:lnTo>
                <a:lnTo>
                  <a:pt x="551550" y="277799"/>
                </a:lnTo>
                <a:cubicBezTo>
                  <a:pt x="664781" y="110195"/>
                  <a:pt x="856535" y="0"/>
                  <a:pt x="1074026" y="0"/>
                </a:cubicBezTo>
                <a:close/>
              </a:path>
            </a:pathLst>
          </a:custGeom>
          <a:solidFill>
            <a:srgbClr val="005F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5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VCSP</a:t>
            </a:r>
            <a:b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136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MSP</a:t>
            </a:r>
            <a:endParaRPr kumimoji="0" lang="ru-RU" sz="136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843D14E1-04AB-4421-BF6A-928931A03778}"/>
              </a:ext>
            </a:extLst>
          </p:cNvPr>
          <p:cNvSpPr>
            <a:spLocks/>
          </p:cNvSpPr>
          <p:nvPr/>
        </p:nvSpPr>
        <p:spPr>
          <a:xfrm>
            <a:off x="8723021" y="4289899"/>
            <a:ext cx="1828800" cy="1143000"/>
          </a:xfrm>
          <a:custGeom>
            <a:avLst/>
            <a:gdLst>
              <a:gd name="connsiteX0" fmla="*/ 983449 w 1863986"/>
              <a:gd name="connsiteY0" fmla="*/ 0 h 1146489"/>
              <a:gd name="connsiteX1" fmla="*/ 1548675 w 1863986"/>
              <a:gd name="connsiteY1" fmla="*/ 460672 h 1146489"/>
              <a:gd name="connsiteX2" fmla="*/ 1549534 w 1863986"/>
              <a:gd name="connsiteY2" fmla="*/ 469195 h 1146489"/>
              <a:gd name="connsiteX3" fmla="*/ 1589913 w 1863986"/>
              <a:gd name="connsiteY3" fmla="*/ 473265 h 1146489"/>
              <a:gd name="connsiteX4" fmla="*/ 1863986 w 1863986"/>
              <a:gd name="connsiteY4" fmla="*/ 809541 h 1146489"/>
              <a:gd name="connsiteX5" fmla="*/ 1589913 w 1863986"/>
              <a:gd name="connsiteY5" fmla="*/ 1145816 h 1146489"/>
              <a:gd name="connsiteX6" fmla="*/ 1583238 w 1863986"/>
              <a:gd name="connsiteY6" fmla="*/ 1146489 h 1146489"/>
              <a:gd name="connsiteX7" fmla="*/ 348531 w 1863986"/>
              <a:gd name="connsiteY7" fmla="*/ 1146489 h 1146489"/>
              <a:gd name="connsiteX8" fmla="*/ 328194 w 1863986"/>
              <a:gd name="connsiteY8" fmla="*/ 1144439 h 1146489"/>
              <a:gd name="connsiteX9" fmla="*/ 0 w 1863986"/>
              <a:gd name="connsiteY9" fmla="*/ 741759 h 1146489"/>
              <a:gd name="connsiteX10" fmla="*/ 411032 w 1863986"/>
              <a:gd name="connsiteY10" fmla="*/ 330727 h 1146489"/>
              <a:gd name="connsiteX11" fmla="*/ 460864 w 1863986"/>
              <a:gd name="connsiteY11" fmla="*/ 335751 h 1146489"/>
              <a:gd name="connsiteX12" fmla="*/ 505036 w 1863986"/>
              <a:gd name="connsiteY12" fmla="*/ 254371 h 1146489"/>
              <a:gd name="connsiteX13" fmla="*/ 983449 w 1863986"/>
              <a:gd name="connsiteY13" fmla="*/ 0 h 114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3986" h="1146489">
                <a:moveTo>
                  <a:pt x="983449" y="0"/>
                </a:moveTo>
                <a:cubicBezTo>
                  <a:pt x="1262259" y="0"/>
                  <a:pt x="1494877" y="197767"/>
                  <a:pt x="1548675" y="460672"/>
                </a:cubicBezTo>
                <a:lnTo>
                  <a:pt x="1549534" y="469195"/>
                </a:lnTo>
                <a:lnTo>
                  <a:pt x="1589913" y="473265"/>
                </a:lnTo>
                <a:cubicBezTo>
                  <a:pt x="1746327" y="505272"/>
                  <a:pt x="1863986" y="643666"/>
                  <a:pt x="1863986" y="809541"/>
                </a:cubicBezTo>
                <a:cubicBezTo>
                  <a:pt x="1863986" y="975415"/>
                  <a:pt x="1746327" y="1113810"/>
                  <a:pt x="1589913" y="1145816"/>
                </a:cubicBezTo>
                <a:lnTo>
                  <a:pt x="1583238" y="1146489"/>
                </a:lnTo>
                <a:lnTo>
                  <a:pt x="348531" y="1146489"/>
                </a:lnTo>
                <a:lnTo>
                  <a:pt x="328194" y="1144439"/>
                </a:lnTo>
                <a:cubicBezTo>
                  <a:pt x="140894" y="1106112"/>
                  <a:pt x="0" y="940389"/>
                  <a:pt x="0" y="741759"/>
                </a:cubicBezTo>
                <a:cubicBezTo>
                  <a:pt x="0" y="514752"/>
                  <a:pt x="184025" y="330727"/>
                  <a:pt x="411032" y="330727"/>
                </a:cubicBezTo>
                <a:lnTo>
                  <a:pt x="460864" y="335751"/>
                </a:lnTo>
                <a:lnTo>
                  <a:pt x="505036" y="254371"/>
                </a:lnTo>
                <a:cubicBezTo>
                  <a:pt x="608718" y="100902"/>
                  <a:pt x="784300" y="0"/>
                  <a:pt x="983449" y="0"/>
                </a:cubicBezTo>
                <a:close/>
              </a:path>
            </a:pathLst>
          </a:custGeom>
          <a:solidFill>
            <a:srgbClr val="005F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Cloud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6969C4F-1ACF-4AC4-BCC6-08EC27778031}"/>
              </a:ext>
            </a:extLst>
          </p:cNvPr>
          <p:cNvSpPr/>
          <p:nvPr/>
        </p:nvSpPr>
        <p:spPr bwMode="auto">
          <a:xfrm>
            <a:off x="3539023" y="2594771"/>
            <a:ext cx="5233585" cy="1946591"/>
          </a:xfrm>
          <a:prstGeom prst="roundRect">
            <a:avLst/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78BB840-0D1C-4711-89C7-08AA90096143}"/>
              </a:ext>
            </a:extLst>
          </p:cNvPr>
          <p:cNvSpPr/>
          <p:nvPr/>
        </p:nvSpPr>
        <p:spPr bwMode="auto">
          <a:xfrm>
            <a:off x="5005490" y="679100"/>
            <a:ext cx="2188852" cy="604843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Any Infrastructure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7857FA2-DAA1-4161-8025-BFD82DAA10C8}"/>
              </a:ext>
            </a:extLst>
          </p:cNvPr>
          <p:cNvSpPr/>
          <p:nvPr/>
        </p:nvSpPr>
        <p:spPr bwMode="auto">
          <a:xfrm>
            <a:off x="4159851" y="2093702"/>
            <a:ext cx="3991928" cy="604843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Veeam Availability Platform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1BBDFE-7B54-4ABF-B864-67175B921EBC}"/>
              </a:ext>
            </a:extLst>
          </p:cNvPr>
          <p:cNvSpPr/>
          <p:nvPr/>
        </p:nvSpPr>
        <p:spPr bwMode="auto">
          <a:xfrm>
            <a:off x="3705428" y="2805553"/>
            <a:ext cx="1518326" cy="676953"/>
          </a:xfrm>
          <a:prstGeom prst="roundRect">
            <a:avLst>
              <a:gd name="adj" fmla="val 22415"/>
            </a:avLst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Veeam Agents for Windows &amp; Linux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8748A7-2A9B-4394-B6DC-6D4A9ED2D201}"/>
              </a:ext>
            </a:extLst>
          </p:cNvPr>
          <p:cNvSpPr/>
          <p:nvPr/>
        </p:nvSpPr>
        <p:spPr bwMode="auto">
          <a:xfrm>
            <a:off x="5400531" y="2805553"/>
            <a:ext cx="1518326" cy="676953"/>
          </a:xfrm>
          <a:prstGeom prst="roundRect">
            <a:avLst>
              <a:gd name="adj" fmla="val 22415"/>
            </a:avLst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Veeam Availability Orchestrator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9D758A2-E4C6-441A-B385-207EFE119E05}"/>
              </a:ext>
            </a:extLst>
          </p:cNvPr>
          <p:cNvSpPr/>
          <p:nvPr/>
        </p:nvSpPr>
        <p:spPr bwMode="auto">
          <a:xfrm>
            <a:off x="7089561" y="2805553"/>
            <a:ext cx="1518326" cy="676953"/>
          </a:xfrm>
          <a:prstGeom prst="roundRect">
            <a:avLst>
              <a:gd name="adj" fmla="val 22415"/>
            </a:avLst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Veeam Backup for Office 365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E59B9CE-EC01-4B96-838F-E5476B7B4D21}"/>
              </a:ext>
            </a:extLst>
          </p:cNvPr>
          <p:cNvSpPr/>
          <p:nvPr/>
        </p:nvSpPr>
        <p:spPr bwMode="auto">
          <a:xfrm>
            <a:off x="3711501" y="3661431"/>
            <a:ext cx="4896386" cy="676953"/>
          </a:xfrm>
          <a:prstGeom prst="roundRect">
            <a:avLst>
              <a:gd name="adj" fmla="val 22415"/>
            </a:avLst>
          </a:prstGeom>
          <a:noFill/>
          <a:ln w="25400">
            <a:solidFill>
              <a:srgbClr val="00B43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NEW Veeam Availability Suite v10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Veeam Backup &amp; Replication | Veeam ONE</a:t>
            </a:r>
          </a:p>
        </p:txBody>
      </p:sp>
    </p:spTree>
    <p:extLst>
      <p:ext uri="{BB962C8B-B14F-4D97-AF65-F5344CB8AC3E}">
        <p14:creationId xmlns:p14="http://schemas.microsoft.com/office/powerpoint/2010/main" val="17030079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481" y="2320631"/>
            <a:ext cx="2361865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b="1" dirty="0">
                <a:solidFill>
                  <a:srgbClr val="93EA20"/>
                </a:solidFill>
                <a:latin typeface="+mj-lt"/>
              </a:rPr>
              <a:t>NEW</a:t>
            </a:r>
            <a:r>
              <a:rPr lang="en-US" sz="2399" dirty="0">
                <a:solidFill>
                  <a:schemeClr val="bg1"/>
                </a:solidFill>
                <a:latin typeface="+mj-lt"/>
              </a:rPr>
              <a:t> Veeam </a:t>
            </a:r>
            <a:r>
              <a:rPr lang="en-US" sz="2399" b="1" dirty="0">
                <a:solidFill>
                  <a:srgbClr val="93EA20"/>
                </a:solidFill>
                <a:latin typeface="+mj-lt"/>
              </a:rPr>
              <a:t>v10</a:t>
            </a:r>
            <a:endParaRPr lang="ru-RU" sz="2399" b="1" dirty="0" err="1">
              <a:solidFill>
                <a:srgbClr val="93EA2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337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8557" y="2505249"/>
            <a:ext cx="1025922" cy="11076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latin typeface="+mj-lt"/>
              </a:rPr>
              <a:t>10</a:t>
            </a:r>
            <a:endParaRPr lang="ru-RU" sz="7198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927" y="2689883"/>
            <a:ext cx="428002" cy="73840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out</a:t>
            </a:r>
            <a:br>
              <a:rPr lang="en-US" sz="2399" dirty="0">
                <a:solidFill>
                  <a:schemeClr val="bg1"/>
                </a:solidFill>
                <a:latin typeface="+mj-lt"/>
              </a:rPr>
            </a:br>
            <a:r>
              <a:rPr lang="en-US" sz="2399" dirty="0">
                <a:solidFill>
                  <a:schemeClr val="bg1"/>
                </a:solidFill>
                <a:latin typeface="+mj-lt"/>
              </a:rPr>
              <a:t>of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9634" y="3515671"/>
            <a:ext cx="1878591" cy="3692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399" dirty="0">
                <a:solidFill>
                  <a:schemeClr val="bg1"/>
                </a:solidFill>
                <a:latin typeface="+mj-lt"/>
              </a:rPr>
              <a:t>for Availability</a:t>
            </a:r>
            <a:endParaRPr lang="ru-RU" sz="2399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510" y="1497090"/>
            <a:ext cx="284922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Built-in Management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for Veeam Agents</a:t>
            </a:r>
            <a:endParaRPr lang="ru-RU" sz="24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2657" y="2875318"/>
            <a:ext cx="2849228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Tier-1 Applications and mission-critical services with NEW Veeam CDP </a:t>
            </a:r>
            <a:endParaRPr lang="ru-RU" sz="24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2657" y="1497090"/>
            <a:ext cx="284922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NAS Backup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Support</a:t>
            </a:r>
            <a:endParaRPr lang="ru-RU" sz="24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510" y="2886783"/>
            <a:ext cx="284922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Universal Storage Integration API</a:t>
            </a:r>
            <a:endParaRPr lang="ru-RU" sz="24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9F754E-B2F7-41D7-A92B-39C77680D180}"/>
              </a:ext>
            </a:extLst>
          </p:cNvPr>
          <p:cNvSpPr txBox="1"/>
          <p:nvPr/>
        </p:nvSpPr>
        <p:spPr>
          <a:xfrm>
            <a:off x="4351666" y="6213962"/>
            <a:ext cx="35745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Native Object Storage Support</a:t>
            </a:r>
            <a:endParaRPr lang="ru-RU" sz="2400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3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" y="893"/>
            <a:ext cx="12187233" cy="685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7893" y="2468775"/>
            <a:ext cx="2693046" cy="166199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93EA20"/>
                </a:solidFill>
                <a:latin typeface="+mj-lt"/>
              </a:rPr>
              <a:t>NEW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Built-In 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Agent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Management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8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Management for Agents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19113" y="1448316"/>
            <a:ext cx="11149013" cy="4956240"/>
          </a:xfrm>
          <a:prstGeom prst="rect">
            <a:avLst/>
          </a:prstGeom>
        </p:spPr>
        <p:txBody>
          <a:bodyPr/>
          <a:lstStyle>
            <a:lvl1pPr marL="361942" indent="-361942" algn="l" defTabSz="914706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itchFamily="34" charset="0"/>
              <a:buChar char="•"/>
              <a:defRPr sz="3200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591" indent="-355591" algn="l" defTabSz="91470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Arial" pitchFamily="34" charset="0"/>
              <a:buChar char="•"/>
              <a:tabLst/>
              <a:defRPr sz="2667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742" indent="-284269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 spc="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3pPr>
            <a:lvl4pPr marL="1483282" indent="-223922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4742" algn="l"/>
              </a:tabLst>
              <a:defRPr sz="1867" kern="1200" spc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4pPr>
            <a:lvl5pPr marL="1713556" indent="-230274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5442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795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149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503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Reduce management complexity and improve usability through direct integration of agents into Veeam Backup &amp; Replication (Veeam Agent for Linux and Microsoft Windows).</a:t>
            </a:r>
          </a:p>
        </p:txBody>
      </p:sp>
      <p:pic>
        <p:nvPicPr>
          <p:cNvPr id="1026" name="Picture 2" descr="https://img.veeam.com/product_pages/vaw/IMG_28102016_153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35" y="3280055"/>
            <a:ext cx="6086690" cy="31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veeam.com/product_pages/val/veeam_endpoint_how_it_works_for_linux_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5" b="9297"/>
          <a:stretch/>
        </p:blipFill>
        <p:spPr bwMode="auto">
          <a:xfrm>
            <a:off x="300251" y="3289111"/>
            <a:ext cx="4967784" cy="26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F039DB2A-0EFF-47A9-811A-1F99AF8E16ED}"/>
              </a:ext>
            </a:extLst>
          </p:cNvPr>
          <p:cNvSpPr/>
          <p:nvPr/>
        </p:nvSpPr>
        <p:spPr bwMode="auto">
          <a:xfrm flipH="1">
            <a:off x="10179845" y="6207691"/>
            <a:ext cx="2008977" cy="560935"/>
          </a:xfrm>
          <a:prstGeom prst="round1Rect">
            <a:avLst/>
          </a:prstGeom>
          <a:solidFill>
            <a:srgbClr val="007DB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45708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17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7AF37-8816-4113-8C07-7B267E993A52}"/>
              </a:ext>
            </a:extLst>
          </p:cNvPr>
          <p:cNvGrpSpPr/>
          <p:nvPr/>
        </p:nvGrpSpPr>
        <p:grpSpPr>
          <a:xfrm>
            <a:off x="10376508" y="6405332"/>
            <a:ext cx="1615651" cy="163201"/>
            <a:chOff x="4583754" y="5523540"/>
            <a:chExt cx="3024492" cy="3054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E4ACE9-39C0-4327-B5BC-A870070D8C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754" y="5564561"/>
              <a:ext cx="1256205" cy="22338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715757-5515-4A94-B4B7-C75945A5829B}"/>
                </a:ext>
              </a:extLst>
            </p:cNvPr>
            <p:cNvCxnSpPr/>
            <p:nvPr userDrawn="1"/>
          </p:nvCxnSpPr>
          <p:spPr>
            <a:xfrm>
              <a:off x="6110207" y="5523540"/>
              <a:ext cx="1" cy="3054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689C672-FE76-47C9-92EA-C293630D99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56" y="5576497"/>
              <a:ext cx="1227790" cy="19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8308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1415644"/>
          </a:xfrm>
        </p:spPr>
        <p:txBody>
          <a:bodyPr/>
          <a:lstStyle/>
          <a:p>
            <a:r>
              <a:rPr lang="en-US" sz="4799" dirty="0"/>
              <a:t>Agent integration: Protection groups</a:t>
            </a:r>
            <a:r>
              <a:rPr lang="en-US" sz="2666" dirty="0"/>
              <a:t> </a:t>
            </a:r>
            <a:br>
              <a:rPr lang="en-US" sz="2666" dirty="0"/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(Static)</a:t>
            </a:r>
            <a:endParaRPr lang="en-US" sz="8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" name="Picture 1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31" y="3225854"/>
            <a:ext cx="1081262" cy="10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25915" y="4267325"/>
            <a:ext cx="1092094" cy="29533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66" dirty="0"/>
              <a:t>VBR server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821244" y="3733721"/>
            <a:ext cx="457081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 bwMode="auto">
          <a:xfrm>
            <a:off x="6500707" y="1327150"/>
            <a:ext cx="5161206" cy="488543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494" fontAlgn="base">
              <a:spcBef>
                <a:spcPct val="0"/>
              </a:spcBef>
              <a:spcAft>
                <a:spcPct val="0"/>
              </a:spcAft>
            </a:pPr>
            <a:endParaRPr lang="ru-RU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821244" y="4038441"/>
            <a:ext cx="4570811" cy="0"/>
          </a:xfrm>
          <a:prstGeom prst="straightConnector1">
            <a:avLst/>
          </a:prstGeom>
          <a:ln w="12700">
            <a:solidFill>
              <a:srgbClr val="3F96D2"/>
            </a:solidFill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853347" y="1702251"/>
            <a:ext cx="4447965" cy="4197602"/>
            <a:chOff x="5141350" y="1244488"/>
            <a:chExt cx="3336843" cy="3149022"/>
          </a:xfrm>
        </p:grpSpPr>
        <p:grpSp>
          <p:nvGrpSpPr>
            <p:cNvPr id="13" name="Group 12"/>
            <p:cNvGrpSpPr/>
            <p:nvPr/>
          </p:nvGrpSpPr>
          <p:grpSpPr>
            <a:xfrm>
              <a:off x="6071541" y="3623627"/>
              <a:ext cx="1693650" cy="769883"/>
              <a:chOff x="6071541" y="3623627"/>
              <a:chExt cx="1693650" cy="769883"/>
            </a:xfrm>
          </p:grpSpPr>
          <p:pic>
            <p:nvPicPr>
              <p:cNvPr id="26" name="Picture 269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57317" y="3623627"/>
                <a:ext cx="364214" cy="555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6071541" y="4171950"/>
                <a:ext cx="535767" cy="22156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defRPr sz="1100"/>
                </a:lvl1pPr>
              </a:lstStyle>
              <a:p>
                <a:r>
                  <a:rPr lang="en-US" sz="1466" dirty="0">
                    <a:solidFill>
                      <a:schemeClr val="bg1">
                        <a:lumMod val="75000"/>
                      </a:schemeClr>
                    </a:solidFill>
                  </a:rPr>
                  <a:t>Server</a:t>
                </a:r>
              </a:p>
            </p:txBody>
          </p:sp>
          <p:pic>
            <p:nvPicPr>
              <p:cNvPr id="35" name="Picture 26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15200" y="3623627"/>
                <a:ext cx="364214" cy="555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7229424" y="4171950"/>
                <a:ext cx="535767" cy="22156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defRPr sz="1100"/>
                </a:lvl1pPr>
              </a:lstStyle>
              <a:p>
                <a:r>
                  <a:rPr lang="en-US" sz="1466" dirty="0"/>
                  <a:t>Server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141350" y="1244488"/>
              <a:ext cx="876478" cy="786823"/>
              <a:chOff x="5141350" y="1244488"/>
              <a:chExt cx="876478" cy="786823"/>
            </a:xfrm>
          </p:grpSpPr>
          <p:pic>
            <p:nvPicPr>
              <p:cNvPr id="49" name="Picture 26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70682" y="1244488"/>
                <a:ext cx="817815" cy="555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141350" y="1809750"/>
                <a:ext cx="876478" cy="22156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defRPr sz="1100"/>
                </a:lvl1pPr>
              </a:lstStyle>
              <a:p>
                <a:r>
                  <a:rPr lang="en-US" sz="1466" dirty="0"/>
                  <a:t>Workstation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601715" y="1244488"/>
              <a:ext cx="876478" cy="786823"/>
              <a:chOff x="7601715" y="1244488"/>
              <a:chExt cx="876478" cy="786823"/>
            </a:xfrm>
          </p:grpSpPr>
          <p:pic>
            <p:nvPicPr>
              <p:cNvPr id="32" name="Picture 264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631047" y="1244488"/>
                <a:ext cx="817815" cy="555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601715" y="1809750"/>
                <a:ext cx="876478" cy="22156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defRPr sz="1100"/>
                </a:lvl1pPr>
              </a:lstStyle>
              <a:p>
                <a:r>
                  <a:rPr lang="en-US" sz="1466" dirty="0">
                    <a:solidFill>
                      <a:schemeClr val="bg1">
                        <a:lumMod val="75000"/>
                      </a:schemeClr>
                    </a:solidFill>
                  </a:rPr>
                  <a:t>Workstation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449031" y="1244488"/>
              <a:ext cx="721483" cy="786823"/>
              <a:chOff x="6419387" y="1244488"/>
              <a:chExt cx="721483" cy="786823"/>
            </a:xfrm>
          </p:grpSpPr>
          <p:pic>
            <p:nvPicPr>
              <p:cNvPr id="36" name="Picture 115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19387" y="1244488"/>
                <a:ext cx="721483" cy="54518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6498607" y="1809750"/>
                <a:ext cx="563041" cy="22156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defRPr sz="1100"/>
                </a:lvl1pPr>
              </a:lstStyle>
              <a:p>
                <a:r>
                  <a:rPr lang="en-US" sz="1466" dirty="0"/>
                  <a:t>Laptop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691130" y="2273294"/>
              <a:ext cx="2396522" cy="1181969"/>
              <a:chOff x="5691130" y="2256807"/>
              <a:chExt cx="2396522" cy="1181969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1130" y="2256807"/>
                <a:ext cx="980704" cy="95399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6948" y="2256807"/>
                <a:ext cx="980704" cy="953992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5758059" y="3217215"/>
                <a:ext cx="846846" cy="22156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defRPr sz="1100"/>
                </a:lvl1pPr>
              </a:lstStyle>
              <a:p>
                <a:r>
                  <a:rPr lang="en-US" sz="1466" dirty="0">
                    <a:solidFill>
                      <a:schemeClr val="bg1">
                        <a:lumMod val="75000"/>
                      </a:schemeClr>
                    </a:solidFill>
                  </a:rPr>
                  <a:t>Virtual host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173877" y="3217215"/>
                <a:ext cx="846846" cy="22156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defRPr sz="1100"/>
                </a:lvl1pPr>
              </a:lstStyle>
              <a:p>
                <a:r>
                  <a:rPr lang="en-US" sz="1466" dirty="0">
                    <a:solidFill>
                      <a:schemeClr val="bg1">
                        <a:lumMod val="75000"/>
                      </a:schemeClr>
                    </a:solidFill>
                  </a:rPr>
                  <a:t>Virtual host</a:t>
                </a:r>
              </a:p>
            </p:txBody>
          </p:sp>
        </p:grpSp>
      </p:grpSp>
      <p:sp>
        <p:nvSpPr>
          <p:cNvPr id="57" name="Rectangle 56"/>
          <p:cNvSpPr/>
          <p:nvPr/>
        </p:nvSpPr>
        <p:spPr>
          <a:xfrm>
            <a:off x="7749340" y="1119838"/>
            <a:ext cx="2655983" cy="379463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6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infrastructure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18312" y="1618408"/>
            <a:ext cx="1937838" cy="70134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8543" indent="-22854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66" dirty="0"/>
              <a:t>Domain Hierarchy</a:t>
            </a:r>
          </a:p>
          <a:p>
            <a:pPr marL="228543" indent="-22854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66" dirty="0"/>
              <a:t>Security Groups</a:t>
            </a:r>
          </a:p>
          <a:p>
            <a:pPr marL="228543" indent="-22854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66" dirty="0"/>
              <a:t>Organization Units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200122" y="2507643"/>
            <a:ext cx="862930" cy="938663"/>
            <a:chOff x="3901105" y="1949133"/>
            <a:chExt cx="647366" cy="704181"/>
          </a:xfrm>
        </p:grpSpPr>
        <p:pic>
          <p:nvPicPr>
            <p:cNvPr id="59" name="Picture 258" descr="\\amust.local\spb\Marketing\Graphics\Working\DIAGRAMS\Technical_Diagrams\veeam_icons\png\file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316" y="1949133"/>
              <a:ext cx="344947" cy="47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3901105" y="2431754"/>
              <a:ext cx="647366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66" dirty="0"/>
                <a:t>.</a:t>
              </a:r>
              <a:r>
                <a:rPr lang="en-US" sz="1466" dirty="0"/>
                <a:t>CSV list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74563" y="2523753"/>
            <a:ext cx="1352358" cy="922553"/>
            <a:chOff x="1481308" y="1961219"/>
            <a:chExt cx="1014533" cy="692095"/>
          </a:xfrm>
        </p:grpSpPr>
        <p:sp>
          <p:nvSpPr>
            <p:cNvPr id="62" name="Rectangle 61"/>
            <p:cNvSpPr/>
            <p:nvPr/>
          </p:nvSpPr>
          <p:spPr>
            <a:xfrm>
              <a:off x="1481308" y="2431754"/>
              <a:ext cx="1014533" cy="22156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66" dirty="0"/>
                <a:t>Individual PCs</a:t>
              </a:r>
            </a:p>
          </p:txBody>
        </p:sp>
        <p:pic>
          <p:nvPicPr>
            <p:cNvPr id="63" name="Picture 11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0286" y="1961219"/>
              <a:ext cx="595253" cy="44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3739345" y="2507644"/>
            <a:ext cx="933974" cy="1141669"/>
            <a:chOff x="2805240" y="1949133"/>
            <a:chExt cx="700663" cy="856475"/>
          </a:xfrm>
        </p:grpSpPr>
        <p:sp>
          <p:nvSpPr>
            <p:cNvPr id="65" name="Rectangle 64"/>
            <p:cNvSpPr/>
            <p:nvPr/>
          </p:nvSpPr>
          <p:spPr>
            <a:xfrm>
              <a:off x="2805240" y="2431754"/>
              <a:ext cx="700663" cy="3738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66" dirty="0"/>
                <a:t>Active</a:t>
              </a:r>
              <a:br>
                <a:rPr lang="en-US" sz="1466" dirty="0"/>
              </a:br>
              <a:r>
                <a:rPr lang="en-US" sz="1466" dirty="0"/>
                <a:t>Directory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991455" y="1949133"/>
              <a:ext cx="344947" cy="473972"/>
              <a:chOff x="2902927" y="1945373"/>
              <a:chExt cx="344947" cy="473972"/>
            </a:xfrm>
          </p:grpSpPr>
          <p:pic>
            <p:nvPicPr>
              <p:cNvPr id="67" name="Picture 258" descr="\\amust.local\spb\Marketing\Graphics\Working\DIAGRAMS\Technical_Diagrams\veeam_icons\png\file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927" y="1945373"/>
                <a:ext cx="344947" cy="47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1492" y="2091191"/>
                <a:ext cx="235799" cy="235729"/>
              </a:xfrm>
              <a:prstGeom prst="rect">
                <a:avLst/>
              </a:prstGeom>
            </p:spPr>
          </p:pic>
        </p:grpSp>
      </p:grpSp>
      <p:cxnSp>
        <p:nvCxnSpPr>
          <p:cNvPr id="69" name="Straight Connector 68"/>
          <p:cNvCxnSpPr/>
          <p:nvPr/>
        </p:nvCxnSpPr>
        <p:spPr>
          <a:xfrm>
            <a:off x="3510414" y="2486609"/>
            <a:ext cx="0" cy="67387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24529" y="2486609"/>
            <a:ext cx="0" cy="67387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748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DATAFILEFULLNAME" val="D:\Jobs\Jack Morton\VMworld 2014\Template and Master Session\VMworld 2014 Master Session Report 081714 for Merge.xls"/>
  <p:tag name="DATAFOLDER" val="D:\Jobs\Jack Morton\VMworld 2014\Template and Master Session\"/>
  <p:tag name="DATAFILE" val="VMworld 2014 Master Session Report 081714 for Merge.xls"/>
  <p:tag name="WORKSHEETINDEX" val="0"/>
  <p:tag name="ROTATEDATA" val="NO"/>
  <p:tag name="OUTPUTFOLDER" val="D:\Jobs\Jack Morton\VMworld 2014\Titles\"/>
  <p:tag name="OUTPUTFILE" val="Titles Populated v01.pptx"/>
  <p:tag name="MERGEMODE" val="SLIDES"/>
  <p:tag name="SKIPFEEDBACK" val="NO"/>
  <p:tag name="TESTMODE" val="NO"/>
  <p:tag name="TESTSTARTRECORD" val="1"/>
  <p:tag name="TESTENDRECOR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VMworld 2016_white_16x9_corp colors">
  <a:themeElements>
    <a:clrScheme name="VMware brand colors 2015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AADB1E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Veeam Alliance Partner template_Content">
  <a:themeElements>
    <a:clrScheme name="Custom 1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28ABE2"/>
      </a:accent2>
      <a:accent3>
        <a:srgbClr val="F2F2F2"/>
      </a:accent3>
      <a:accent4>
        <a:srgbClr val="CADA2A"/>
      </a:accent4>
      <a:accent5>
        <a:srgbClr val="1782AF"/>
      </a:accent5>
      <a:accent6>
        <a:srgbClr val="C3C5C7"/>
      </a:accent6>
      <a:hlink>
        <a:srgbClr val="00AEEF"/>
      </a:hlink>
      <a:folHlink>
        <a:srgbClr val="5CD2FF"/>
      </a:folHlink>
    </a:clrScheme>
    <a:fontScheme name="Custom 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33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+mj-lt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rgbClr val="00B336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rtlCol="0" anchor="ctr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2005</Words>
  <Application>Microsoft Office PowerPoint</Application>
  <PresentationFormat>Custom</PresentationFormat>
  <Paragraphs>455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Segoe UI</vt:lpstr>
      <vt:lpstr>Tahoma</vt:lpstr>
      <vt:lpstr>VMworld 2016_white_16x9_corp colors</vt:lpstr>
      <vt:lpstr>Veeam Alliance Partner template_Content</vt:lpstr>
      <vt:lpstr>Veeam Availability Suite v10: A Deeper Dive of What’s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Built-in Management for Agents</vt:lpstr>
      <vt:lpstr>Agent integration: Protection groups  (Static)</vt:lpstr>
      <vt:lpstr>Agent integration: Protection groups  (Dynamic)</vt:lpstr>
      <vt:lpstr>Agent integration: Managed mode</vt:lpstr>
      <vt:lpstr>Agent integration: Standalone mode</vt:lpstr>
      <vt:lpstr>Veeam ONE: Built-in Agent Reporting </vt:lpstr>
      <vt:lpstr>PowerPoint Presentation</vt:lpstr>
      <vt:lpstr>PowerPoint Presentation</vt:lpstr>
      <vt:lpstr>Universal Storage API </vt:lpstr>
      <vt:lpstr>PowerPoint Presentation</vt:lpstr>
      <vt:lpstr>Features by Storage Integration</vt:lpstr>
      <vt:lpstr>PowerPoint Presentation</vt:lpstr>
      <vt:lpstr>PowerPoint Presentation</vt:lpstr>
      <vt:lpstr>Archive Tier of Scale-Out Repository</vt:lpstr>
      <vt:lpstr>PowerPoint Presentation</vt:lpstr>
      <vt:lpstr>PowerPoint Presentation</vt:lpstr>
      <vt:lpstr>NAS Backup support</vt:lpstr>
      <vt:lpstr>NAS Backup </vt:lpstr>
      <vt:lpstr>PowerPoint Presentation</vt:lpstr>
      <vt:lpstr>PowerPoint Presentation</vt:lpstr>
      <vt:lpstr>Veeam CDP (Continuous Data Protection)</vt:lpstr>
      <vt:lpstr>Veeam CDP (Continuous Data Protection)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2017-08-23T15:56:37Z</dcterms:modified>
</cp:coreProperties>
</file>